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wmf" ContentType="image/x-wmf"/>
  <Default Extension="png" ContentType="image/pn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32.xml" ContentType="application/vnd.openxmlformats-officedocument.presentationml.slide+xml"/>
  <Override PartName="/ppt/slides/slide36.xml" ContentType="application/vnd.openxmlformats-officedocument.presentationml.slide+xml"/>
  <Override PartName="/ppt/slides/slide30.xml" ContentType="application/vnd.openxmlformats-officedocument.presentationml.slide+xml"/>
  <Override PartName="/ppt/slides/slide34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33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35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22.xml" ContentType="application/vnd.openxmlformats-officedocument.presentationml.slide+xml"/>
  <Override PartName="/docProps/app.xml" ContentType="application/vnd.openxmlformats-officedocument.extended-properties+xml"/>
  <Override PartName="/ppt/slideLayouts/slideLayout6.xml" ContentType="application/vnd.openxmlformats-officedocument.presentationml.slideLayout+xml"/>
  <Override PartName="/ppt/slides/slide8.xml" ContentType="application/vnd.openxmlformats-officedocument.presentationml.slide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slides/slide31.xml" ContentType="application/vnd.openxmlformats-officedocument.presentationml.slide+xml"/>
  <Override PartName="/ppt/slides/slide26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Layouts/slideLayout2.xml" ContentType="application/vnd.openxmlformats-officedocument.presentationml.slideLayout+xml"/>
  <Override PartName="/ppt/charts/chart4.xml" ContentType="application/vnd.openxmlformats-officedocument.drawingml.char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3.xml" ContentType="application/vnd.openxmlformats-officedocument.presentationml.slide+xml"/>
  <Override PartName="/ppt/charts/chart3.xml" ContentType="application/vnd.openxmlformats-officedocument.drawingml.chart+xml"/>
  <Override PartName="/ppt/slides/slide38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s/slide28.xml" ContentType="application/vnd.openxmlformats-officedocument.presentationml.slide+xml"/>
  <Override PartName="/ppt/drawings/drawing1.xml" ContentType="application/vnd.openxmlformats-officedocument.drawingml.chartshapes+xml"/>
  <Override PartName="/ppt/charts/chart1.xml" ContentType="application/vnd.openxmlformats-officedocument.drawingml.chart+xml"/>
  <Override PartName="/ppt/charts/chart2.xml" ContentType="application/vnd.openxmlformats-officedocument.drawingml.char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216" y="84"/>
      </p:cViewPr>
      <p:guideLst>
        <p:guide pos="2160" orient="horz"/>
        <p:guide pos="384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presProps" Target="presProps.xml" /><Relationship Id="rId42" Type="http://schemas.openxmlformats.org/officeDocument/2006/relationships/tableStyles" Target="tableStyles.xml" /><Relationship Id="rId43" Type="http://schemas.openxmlformats.org/officeDocument/2006/relationships/viewProps" Target="viewProps.xml" /></Relationships>
</file>

<file path=ppt/charts/_rels/chart1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1.xlsx" /></Relationships>
</file>

<file path=ppt/charts/_rels/chart2.xml.rels><?xml version="1.0" encoding="UTF-8" standalone="yes"?><Relationships xmlns="http://schemas.openxmlformats.org/package/2006/relationships"><Relationship Id="rId1" Type="http://schemas.openxmlformats.org/officeDocument/2006/relationships/chartUserShapes" Target="../drawings/drawing1.xml" /><Relationship Id="rId2" Type="http://schemas.openxmlformats.org/officeDocument/2006/relationships/package" Target="../embeddings/Microsoft_Excel_Worksheet2.xlsx" /></Relationships>
</file>

<file path=ppt/charts/_rels/chart3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3.xlsx" /></Relationships>
</file>

<file path=ppt/charts/_rels/chart4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4.xlsx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700" b="0" i="0" u="none" strike="noStrike" spc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pPr>
            <a:r>
              <a:rPr lang="ru-RU"/>
              <a:t>Отправление грузов железнодорожным транспортом, млн. тонн</a:t>
            </a:r>
            <a:endParaRPr/>
          </a:p>
        </c:rich>
      </c:tx>
      <c:layout/>
      <c:overlay val="0"/>
      <c:spPr bwMode="auto">
        <a:prstGeom prst="rect">
          <a:avLst/>
        </a:prstGeom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 xml:space="preserve">грузы, млн тонн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 bwMode="auto"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 bwMode="auto"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 bwMode="auto"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</c:dPt>
          <c:dLbls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>
                    <a:solidFill>
                      <a:schemeClr val="tx1"/>
                    </a:solidFill>
                    <a:latin typeface="Times New Roman"/>
                    <a:ea typeface="+mn-ea"/>
                    <a:cs typeface="Times New Roman"/>
                  </a:defRPr>
                </a:pPr>
                <a:endParaRPr lang="ru-RU"/>
              </a:p>
            </c:txPr>
          </c:dLbls>
          <c:cat>
            <c:strRef>
              <c:f>Лист1!$A$2:$A$3</c:f>
              <c:strCache>
                <c:ptCount val="2"/>
                <c:pt idx="0">
                  <c:v>2024</c:v>
                </c:pt>
                <c:pt idx="1">
                  <c:v xml:space="preserve">2 мес. 2025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2.75</c:v>
                </c:pt>
                <c:pt idx="1">
                  <c:v>0.35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1"/>
        </c:dLbls>
        <c:gapWidth val="219"/>
        <c:axId val="137592832"/>
        <c:axId val="137594368"/>
      </c:barChart>
      <c:catAx>
        <c:axId val="13759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pPr>
            <a:endParaRPr lang="ru-RU"/>
          </a:p>
        </c:txPr>
        <c:crossAx val="137594368"/>
        <c:crosses val="autoZero"/>
        <c:auto val="1"/>
        <c:lblAlgn val="ctr"/>
        <c:lblOffset val="100"/>
        <c:noMultiLvlLbl val="0"/>
      </c:catAx>
      <c:valAx>
        <c:axId val="137594368"/>
        <c:scaling>
          <c:orientation val="minMax"/>
        </c:scaling>
        <c:delete val="0"/>
        <c:axPos val="l"/>
        <c:majorGridlines>
          <c:spPr bwMode="auto"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pPr>
            <a:endParaRPr lang="ru-RU"/>
          </a:p>
        </c:txPr>
        <c:crossAx val="137592832"/>
        <c:crosses val="autoZero"/>
        <c:crossBetween val="between"/>
      </c:valAx>
      <c:spPr bwMode="auto"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>
      <a:off x="679579" y="1061692"/>
      <a:ext cx="4619713" cy="4739329"/>
    </a:xfrm>
    <a:prstGeom prst="rect">
      <a:avLst/>
    </a:prstGeom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Times New Roman"/>
                <a:cs typeface="Times New Roman"/>
              </a:defRPr>
            </a:pPr>
            <a:r>
              <a:rPr lang="ru-RU" sz="1600" b="0">
                <a:latin typeface="Times New Roman"/>
                <a:cs typeface="Times New Roman"/>
              </a:rPr>
              <a:t>Отправление грузов по товарной номенклатуре </a:t>
            </a:r>
            <a:endParaRPr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39789792925980547"/>
          <c:y val="0.14682922727897652"/>
          <c:w val="0.6716873617353184"/>
          <c:h val="0.8122981719689395"/>
        </c:manualLayout>
      </c:layout>
      <c:doughnutChart>
        <c:varyColors val="1"/>
        <c:ser>
          <c:idx val="0"/>
          <c:order val="0"/>
          <c:explosion val="25"/>
          <c:dPt>
            <c:idx val="0"/>
            <c:bubble3D val="0"/>
            <c:explosion val="17"/>
          </c:dPt>
          <c:dLbls>
            <c:dLbl>
              <c:idx val="0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1899476</a:t>
                    </a:r>
                    <a:endParaRPr lang="en-US"/>
                  </a:p>
                </c:rich>
              </c:tx>
            </c:dLbl>
            <c:dLbl>
              <c:idx val="1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372113</a:t>
                    </a:r>
                    <a:endParaRPr lang="en-US"/>
                  </a:p>
                </c:rich>
              </c:tx>
            </c:dLbl>
            <c:dLbl>
              <c:idx val="2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 rot="2460000"/>
                  <a:lstStyle/>
                  <a:p>
                    <a:pPr>
                      <a:defRPr/>
                    </a:pPr>
                    <a:r>
                      <a:rPr lang="en-US"/>
                      <a:t>118497</a:t>
                    </a:r>
                    <a:endParaRPr lang="en-US"/>
                  </a:p>
                </c:rich>
              </c:tx>
            </c:dLbl>
            <c:dLbl>
              <c:idx val="3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 rot="2880000"/>
                  <a:lstStyle/>
                  <a:p>
                    <a:pPr>
                      <a:defRPr/>
                    </a:pPr>
                    <a:r>
                      <a:rPr lang="en-US"/>
                      <a:t>66582</a:t>
                    </a:r>
                    <a:endParaRPr lang="en-US"/>
                  </a:p>
                </c:rich>
              </c:tx>
            </c:dLbl>
            <c:dLbl>
              <c:idx val="4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 rot="3420000"/>
                  <a:lstStyle/>
                  <a:p>
                    <a:pPr>
                      <a:defRPr/>
                    </a:pPr>
                    <a:r>
                      <a:rPr lang="en-US"/>
                      <a:t>109112</a:t>
                    </a:r>
                    <a:endParaRPr lang="en-US"/>
                  </a:p>
                </c:rich>
              </c:tx>
            </c:dLbl>
            <c:dLbl>
              <c:idx val="5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 rot="4440000"/>
                  <a:lstStyle/>
                  <a:p>
                    <a:pPr>
                      <a:defRPr/>
                    </a:pPr>
                    <a:r>
                      <a:rPr lang="en-US"/>
                      <a:t>14497</a:t>
                    </a:r>
                    <a:endParaRPr lang="en-US"/>
                  </a:p>
                </c:rich>
              </c:tx>
            </c:dLbl>
            <c:dLbl>
              <c:idx val="6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 rot="4920000"/>
                  <a:lstStyle/>
                  <a:p>
                    <a:pPr>
                      <a:defRPr/>
                    </a:pPr>
                    <a:r>
                      <a:rPr lang="en-US"/>
                      <a:t>92662</a:t>
                    </a:r>
                    <a:endParaRPr lang="en-US"/>
                  </a:p>
                </c:rich>
              </c:tx>
            </c:dLbl>
            <c:showBubbleSize val="0"/>
            <c:showCatName val="0"/>
            <c:showLeaderLines val="1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</c:dLbls>
          <c:cat>
            <c:strRef>
              <c:f>Лист1!$A$3:$A$9</c:f>
              <c:strCache>
                <c:ptCount val="7"/>
                <c:pt idx="0">
                  <c:v xml:space="preserve">ХИМИЧЕСКИЕ И МИН. УДОБРЕНИЯ</c:v>
                </c:pt>
                <c:pt idx="1">
                  <c:v xml:space="preserve">СТРОИТЕЛЬНЫЕ ГРУЗЫ</c:v>
                </c:pt>
                <c:pt idx="2">
                  <c:v xml:space="preserve">ЛЕСНЫЕ ГРУЗЫ</c:v>
                </c:pt>
                <c:pt idx="3">
                  <c:v xml:space="preserve">НЕФТЬ И НЕФТЕПРОДУКТЫ</c:v>
                </c:pt>
                <c:pt idx="4">
                  <c:v xml:space="preserve">ЛОМ ЧЕРНЫХ МЕТАЛЛОВ</c:v>
                </c:pt>
                <c:pt idx="5">
                  <c:v xml:space="preserve">ЧЕРНЫЕ МЕТАЛЛЫ</c:v>
                </c:pt>
                <c:pt idx="6">
                  <c:v xml:space="preserve">ПРОМ.СЫРЬЕ И ФОРМ. МАТ-ЛЫ</c:v>
                </c:pt>
              </c:strCache>
            </c:strRef>
          </c:cat>
          <c:val>
            <c:numRef>
              <c:f>Лист1!$B$3:$B$9</c:f>
              <c:numCache>
                <c:formatCode>General</c:formatCode>
                <c:ptCount val="7"/>
                <c:pt idx="0">
                  <c:v>1901340</c:v>
                </c:pt>
                <c:pt idx="1">
                  <c:v>297216</c:v>
                </c:pt>
                <c:pt idx="2">
                  <c:v>143702</c:v>
                </c:pt>
                <c:pt idx="3">
                  <c:v>69129</c:v>
                </c:pt>
                <c:pt idx="4">
                  <c:v>96942</c:v>
                </c:pt>
                <c:pt idx="5">
                  <c:v>70125</c:v>
                </c:pt>
                <c:pt idx="6">
                  <c:v>70470</c:v>
                </c:pt>
              </c:numCache>
            </c:numRef>
          </c:val>
        </c:ser>
        <c:ser>
          <c:idx val="1"/>
          <c:order val="1"/>
          <c:explosion val="9"/>
          <c:dLbls>
            <c:dLbl>
              <c:idx val="0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000" b="0" i="0" u="none" strike="noStrike"/>
                      <a:t>316579</a:t>
                    </a:r>
                    <a:endParaRPr lang="en-US"/>
                  </a:p>
                </c:rich>
              </c:tx>
            </c:dLbl>
            <c:dLbl>
              <c:idx val="1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62019</a:t>
                    </a:r>
                    <a:endParaRPr lang="en-US"/>
                  </a:p>
                </c:rich>
              </c:tx>
            </c:dLbl>
            <c:dLbl>
              <c:idx val="2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 rot="2460000"/>
                  <a:lstStyle/>
                  <a:p>
                    <a:pPr>
                      <a:defRPr/>
                    </a:pPr>
                    <a:r>
                      <a:rPr lang="en-US"/>
                      <a:t>19749</a:t>
                    </a:r>
                    <a:endParaRPr lang="en-US"/>
                  </a:p>
                </c:rich>
              </c:tx>
            </c:dLbl>
            <c:dLbl>
              <c:idx val="3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 rot="3300000"/>
                  <a:lstStyle/>
                  <a:p>
                    <a:pPr>
                      <a:defRPr/>
                    </a:pPr>
                    <a:r>
                      <a:rPr lang="en-US"/>
                      <a:t>11097</a:t>
                    </a:r>
                    <a:endParaRPr lang="en-US"/>
                  </a:p>
                </c:rich>
              </c:tx>
            </c:dLbl>
            <c:dLbl>
              <c:idx val="4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 rot="3960000"/>
                  <a:lstStyle/>
                  <a:p>
                    <a:pPr>
                      <a:defRPr/>
                    </a:pPr>
                    <a:r>
                      <a:rPr lang="en-US"/>
                      <a:t>18185</a:t>
                    </a:r>
                    <a:endParaRPr lang="en-US"/>
                  </a:p>
                </c:rich>
              </c:tx>
            </c:dLbl>
            <c:dLbl>
              <c:idx val="5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 rot="4140000"/>
                  <a:lstStyle/>
                  <a:p>
                    <a:pPr>
                      <a:defRPr/>
                    </a:pPr>
                    <a:r>
                      <a:rPr lang="en-US"/>
                      <a:t>2417</a:t>
                    </a:r>
                    <a:endParaRPr lang="en-US"/>
                  </a:p>
                </c:rich>
              </c:tx>
            </c:dLbl>
            <c:dLbl>
              <c:idx val="6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 rot="4920000"/>
                  <a:lstStyle/>
                  <a:p>
                    <a:pPr>
                      <a:defRPr/>
                    </a:pPr>
                    <a:r>
                      <a:rPr lang="en-US"/>
                      <a:t>15443</a:t>
                    </a:r>
                    <a:endParaRPr lang="en-US"/>
                  </a:p>
                </c:rich>
              </c:tx>
            </c:dLbl>
            <c:showBubbleSize val="0"/>
            <c:showCatName val="0"/>
            <c:showLeaderLines val="1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</c:dLbls>
          <c:cat>
            <c:strRef>
              <c:f>Лист1!$A$3:$A$9</c:f>
              <c:strCache>
                <c:ptCount val="7"/>
                <c:pt idx="0">
                  <c:v xml:space="preserve">ХИМИЧЕСКИЕ И МИН. УДОБРЕНИЯ</c:v>
                </c:pt>
                <c:pt idx="1">
                  <c:v xml:space="preserve">СТРОИТЕЛЬНЫЕ ГРУЗЫ</c:v>
                </c:pt>
                <c:pt idx="2">
                  <c:v xml:space="preserve">ЛЕСНЫЕ ГРУЗЫ</c:v>
                </c:pt>
                <c:pt idx="3">
                  <c:v xml:space="preserve">НЕФТЬ И НЕФТЕПРОДУКТЫ</c:v>
                </c:pt>
                <c:pt idx="4">
                  <c:v xml:space="preserve">ЛОМ ЧЕРНЫХ МЕТАЛЛОВ</c:v>
                </c:pt>
                <c:pt idx="5">
                  <c:v xml:space="preserve">ЧЕРНЫЕ МЕТАЛЛЫ</c:v>
                </c:pt>
                <c:pt idx="6">
                  <c:v xml:space="preserve">ПРОМ.СЫРЬЕ И ФОРМ. МАТ-ЛЫ</c:v>
                </c:pt>
              </c:strCache>
            </c:strRef>
          </c:cat>
          <c:val>
            <c:numRef>
              <c:f>Лист1!$C$3:$C$9</c:f>
              <c:numCache>
                <c:formatCode>General</c:formatCode>
                <c:ptCount val="7"/>
                <c:pt idx="0">
                  <c:v>1899476</c:v>
                </c:pt>
                <c:pt idx="1">
                  <c:v>372113</c:v>
                </c:pt>
                <c:pt idx="2">
                  <c:v>118497</c:v>
                </c:pt>
                <c:pt idx="3">
                  <c:v>66582</c:v>
                </c:pt>
                <c:pt idx="4">
                  <c:v>109112</c:v>
                </c:pt>
                <c:pt idx="5">
                  <c:v>14497</c:v>
                </c:pt>
                <c:pt idx="6">
                  <c:v>92662</c:v>
                </c:pt>
              </c:numCache>
            </c:numRef>
          </c:val>
        </c:ser>
        <c:dLbls>
          <c:showBubbleSize val="0"/>
          <c:showCatName val="0"/>
          <c:showLeaderLines val="1"/>
          <c:showLegendKey val="0"/>
          <c:showPercent val="0"/>
          <c:showSerName val="0"/>
          <c:showVal val="0"/>
        </c:dLbls>
        <c:firstSliceAng val="2"/>
        <c:holeSize val="45"/>
      </c:doughnutChart>
    </c:plotArea>
    <c:legend>
      <c:legendPos val="r"/>
      <c:layout>
        <c:manualLayout>
          <c:xMode val="edge"/>
          <c:yMode val="edge"/>
          <c:x val="0.7329848282578858"/>
          <c:y val="0.10685974586713796"/>
          <c:w val="0.25564665947754972"/>
          <c:h val="0.83780595135811553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zero"/>
    <c:showDLblsOverMax val="0"/>
  </c:chart>
  <c:spPr bwMode="auto">
    <a:xfrm>
      <a:off x="5227608" y="940280"/>
      <a:ext cx="6702724" cy="5542466"/>
    </a:xfrm>
  </c:spPr>
  <c:externalData r:id="rId2">
    <c:autoUpdate val="0"/>
  </c:externalData>
  <c:userShapes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400" u="sng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pPr>
            <a:r>
              <a:rPr lang="ru-RU" sz="1400" b="1" i="0" u="sng" strike="noStrike"/>
              <a:t>Отправленные пассажиры </a:t>
            </a:r>
            <a:r>
              <a:rPr lang="ru-RU" sz="1400" u="sng">
                <a:solidFill>
                  <a:schemeClr val="tx1"/>
                </a:solidFill>
                <a:latin typeface="Times New Roman"/>
                <a:ea typeface="+mn-ea"/>
                <a:cs typeface="Times New Roman"/>
              </a:rPr>
              <a:t>в </a:t>
            </a:r>
            <a:r>
              <a:rPr lang="ru-RU" sz="1400" u="sng">
                <a:solidFill>
                  <a:schemeClr val="tx1"/>
                </a:solidFill>
                <a:latin typeface="Times New Roman"/>
                <a:ea typeface="+mn-ea"/>
                <a:cs typeface="Times New Roman"/>
              </a:rPr>
              <a:t>дальнем следовании, </a:t>
            </a:r>
            <a:r>
              <a:rPr lang="ru-RU" sz="1400" u="sng">
                <a:solidFill>
                  <a:schemeClr val="tx1"/>
                </a:solidFill>
                <a:latin typeface="Times New Roman"/>
                <a:ea typeface="+mn-ea"/>
                <a:cs typeface="Times New Roman"/>
              </a:rPr>
              <a:t>млн.чел</a:t>
            </a:r>
            <a:r>
              <a:rPr lang="ru-RU" sz="1400" u="sng">
                <a:solidFill>
                  <a:schemeClr val="tx1"/>
                </a:solidFill>
                <a:latin typeface="Times New Roman"/>
                <a:ea typeface="+mn-ea"/>
                <a:cs typeface="Times New Roman"/>
              </a:rPr>
              <a:t>.</a:t>
            </a:r>
            <a:endParaRPr/>
          </a:p>
        </c:rich>
      </c:tx>
      <c:layout/>
      <c:overlay val="0"/>
      <c:spPr bwMode="auto">
        <a:prstGeom prst="rect">
          <a:avLst/>
        </a:prstGeom>
        <a:noFill/>
        <a:ln>
          <a:noFill/>
          <a:round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 xml:space="preserve">грузы, млн тонн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1"/>
            </a:solidFill>
            <a:ln>
              <a:noFill/>
              <a:round/>
            </a:ln>
            <a:effectLst/>
          </c:spPr>
          <c:invertIfNegative val="0"/>
          <c:dLbls>
            <c:dLbl>
              <c:idx val="1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0,19</a:t>
                    </a:r>
                    <a:endParaRPr lang="en-US"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  <a:round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>
                    <a:solidFill>
                      <a:schemeClr val="tx1"/>
                    </a:solidFill>
                    <a:latin typeface="Times New Roman"/>
                    <a:ea typeface="+mn-ea"/>
                    <a:cs typeface="Times New Roman"/>
                  </a:defRPr>
                </a:pPr>
                <a:endParaRPr lang="ru-RU"/>
              </a:p>
            </c:txPr>
          </c:dLbls>
          <c:cat>
            <c:strRef>
              <c:f>Лист1!$A$2:$A$3</c:f>
              <c:strCache>
                <c:ptCount val="2"/>
                <c:pt idx="0">
                  <c:v>2024</c:v>
                </c:pt>
                <c:pt idx="1">
                  <c:v xml:space="preserve">2 мес. 2025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 formatCode="General">
                  <c:v>1.24</c:v>
                </c:pt>
                <c:pt idx="1">
                  <c:v>0.19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1"/>
        </c:dLbls>
        <c:gapWidth val="219"/>
        <c:axId val="137713152"/>
        <c:axId val="137714688"/>
      </c:barChart>
      <c:catAx>
        <c:axId val="13771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pPr>
            <a:endParaRPr lang="ru-RU"/>
          </a:p>
        </c:txPr>
        <c:crossAx val="137714688"/>
        <c:crosses val="autoZero"/>
        <c:auto val="1"/>
        <c:lblAlgn val="ctr"/>
        <c:lblOffset val="100"/>
        <c:noMultiLvlLbl val="0"/>
      </c:catAx>
      <c:valAx>
        <c:axId val="137714688"/>
        <c:scaling>
          <c:orientation val="minMax"/>
        </c:scaling>
        <c:delete val="0"/>
        <c:axPos val="l"/>
        <c:majorGridlines>
          <c:spPr bwMode="auto"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pPr>
            <a:endParaRPr lang="ru-RU"/>
          </a:p>
        </c:txPr>
        <c:crossAx val="137713152"/>
        <c:crosses val="autoZero"/>
        <c:crossBetween val="between"/>
      </c:valAx>
      <c:spPr bwMode="auto">
        <a:prstGeom prst="rect">
          <a:avLst/>
        </a:prstGeom>
        <a:noFill/>
        <a:ln>
          <a:noFill/>
          <a:round/>
        </a:ln>
        <a:effectLst/>
      </c:spPr>
    </c:plotArea>
    <c:plotVisOnly val="1"/>
    <c:dispBlanksAs val="gap"/>
    <c:showDLblsOverMax val="0"/>
  </c:chart>
  <c:spPr bwMode="auto">
    <a:xfrm>
      <a:off x="838200" y="1061692"/>
      <a:ext cx="4491612" cy="4739329"/>
    </a:xfrm>
    <a:prstGeom prst="rect">
      <a:avLst/>
    </a:prstGeom>
    <a:noFill/>
    <a:ln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400" u="sng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pPr>
            <a:r>
              <a:rPr lang="ru-RU" sz="1400" b="1" i="0" u="sng" strike="noStrike"/>
              <a:t>Отправленные пассажиры </a:t>
            </a:r>
            <a:r>
              <a:rPr lang="ru-RU" sz="1400" u="sng">
                <a:solidFill>
                  <a:schemeClr val="tx1"/>
                </a:solidFill>
                <a:latin typeface="Times New Roman"/>
                <a:ea typeface="+mn-ea"/>
                <a:cs typeface="Times New Roman"/>
              </a:rPr>
              <a:t>в </a:t>
            </a:r>
            <a:r>
              <a:rPr lang="ru-RU" sz="1400" u="sng">
                <a:solidFill>
                  <a:schemeClr val="tx1"/>
                </a:solidFill>
                <a:latin typeface="Times New Roman"/>
                <a:ea typeface="+mn-ea"/>
                <a:cs typeface="Times New Roman"/>
              </a:rPr>
              <a:t>пригородном сообщении, </a:t>
            </a:r>
            <a:r>
              <a:rPr lang="ru-RU" sz="1400" u="sng">
                <a:solidFill>
                  <a:schemeClr val="tx1"/>
                </a:solidFill>
                <a:latin typeface="Times New Roman"/>
                <a:ea typeface="+mn-ea"/>
                <a:cs typeface="Times New Roman"/>
              </a:rPr>
              <a:t>млн.чел</a:t>
            </a:r>
            <a:r>
              <a:rPr lang="ru-RU" sz="1400" u="sng">
                <a:solidFill>
                  <a:schemeClr val="tx1"/>
                </a:solidFill>
                <a:latin typeface="Times New Roman"/>
                <a:ea typeface="+mn-ea"/>
                <a:cs typeface="Times New Roman"/>
              </a:rPr>
              <a:t>.</a:t>
            </a:r>
            <a:endParaRPr/>
          </a:p>
        </c:rich>
      </c:tx>
      <c:layout>
        <c:manualLayout>
          <c:xMode val="edge"/>
          <c:yMode val="edge"/>
          <c:x val="0.13322455278862022"/>
          <c:y val="0.016078225419674387"/>
        </c:manualLayout>
      </c:layout>
      <c:overlay val="0"/>
      <c:spPr bwMode="auto">
        <a:prstGeom prst="rect">
          <a:avLst/>
        </a:prstGeom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 xml:space="preserve">грузы, млн тонн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6"/>
            </a:solidFill>
            <a:ln>
              <a:noFill/>
              <a:round/>
            </a:ln>
            <a:effectLst/>
          </c:spPr>
          <c:invertIfNegative val="0"/>
          <c:dLbls>
            <c:dLbl>
              <c:idx val="1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0,12</a:t>
                    </a:r>
                    <a:endParaRPr lang="en-US"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  <a:round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>
                    <a:solidFill>
                      <a:schemeClr val="tx1"/>
                    </a:solidFill>
                    <a:latin typeface="Times New Roman"/>
                    <a:ea typeface="+mn-ea"/>
                    <a:cs typeface="Times New Roman"/>
                  </a:defRPr>
                </a:pPr>
                <a:endParaRPr lang="ru-RU"/>
              </a:p>
            </c:txPr>
          </c:dLbls>
          <c:cat>
            <c:strRef>
              <c:f>Лист1!$A$2:$A$3</c:f>
              <c:strCache>
                <c:ptCount val="2"/>
                <c:pt idx="0">
                  <c:v>2024</c:v>
                </c:pt>
                <c:pt idx="1">
                  <c:v xml:space="preserve">2 мес. 2025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 formatCode="General">
                  <c:v>0.92</c:v>
                </c:pt>
                <c:pt idx="1">
                  <c:v>0.12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1"/>
        </c:dLbls>
        <c:gapWidth val="219"/>
        <c:axId val="137887744"/>
        <c:axId val="137889280"/>
      </c:barChart>
      <c:catAx>
        <c:axId val="13788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pPr>
            <a:endParaRPr lang="ru-RU"/>
          </a:p>
        </c:txPr>
        <c:crossAx val="137889280"/>
        <c:crosses val="autoZero"/>
        <c:auto val="1"/>
        <c:lblAlgn val="ctr"/>
        <c:lblOffset val="100"/>
        <c:noMultiLvlLbl val="0"/>
      </c:catAx>
      <c:valAx>
        <c:axId val="137889280"/>
        <c:scaling>
          <c:orientation val="minMax"/>
        </c:scaling>
        <c:delete val="0"/>
        <c:axPos val="l"/>
        <c:majorGridlines>
          <c:spPr bwMode="auto"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pPr>
            <a:endParaRPr lang="ru-RU"/>
          </a:p>
        </c:txPr>
        <c:crossAx val="137887744"/>
        <c:crosses val="autoZero"/>
        <c:crossBetween val="between"/>
      </c:valAx>
      <c:spPr bwMode="auto">
        <a:prstGeom prst="rect">
          <a:avLst/>
        </a:prstGeom>
        <a:noFill/>
        <a:ln>
          <a:noFill/>
          <a:round/>
        </a:ln>
        <a:effectLst/>
      </c:spPr>
    </c:plotArea>
    <c:plotVisOnly val="1"/>
    <c:dispBlanksAs val="gap"/>
    <c:showDLblsOverMax val="0"/>
  </c:chart>
  <c:spPr bwMode="auto">
    <a:xfrm>
      <a:off x="6427595" y="1061692"/>
      <a:ext cx="4491612" cy="4739329"/>
    </a:xfrm>
    <a:prstGeom prst="rect">
      <a:avLst/>
    </a:prstGeom>
    <a:noFill/>
    <a:ln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drawings/_rels/.rels><?xml version="1.0" encoding="UTF-8" standalone="yes"?><Relationships xmlns="http://schemas.openxmlformats.org/package/2006/relationships"></Relationships>
</file>

<file path=ppt/drawings/drawing1.xml><?xml version="1.0" encoding="utf-8"?>
<c:userShapes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>
  <cdr:relSizeAnchor>
    <cdr:from>
      <cdr:x>0.47458</cdr:x>
      <cdr:y>0.12831000000000001</cdr:y>
    </cdr:from>
    <cdr:to>
      <cdr:x>0.67478000000000005</cdr:x>
      <cdr:y>0.18387999999999999</cdr:y>
    </cdr:to>
    <cdr:sp>
      <cdr:nvSpPr>
        <cdr:cNvPr id="2" name="TextBox 1"/>
        <cdr:cNvSpPr txBox="1"/>
      </cdr:nvSpPr>
      <cdr:spPr bwMode="auto">
        <a:xfrm>
          <a:off x="3180996" y="711128"/>
          <a:ext cx="1341886" cy="307994"/>
        </a:xfrm>
        <a:prstGeom prst="rect">
          <a:avLst/>
        </a:prstGeom>
      </cdr:spPr>
      <cdr:txBody>
        <a:bodyPr wrap="square" rtlCol="0"/>
        <a:lstStyle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>
          <a:pPr>
            <a:defRPr/>
          </a:pPr>
          <a:r>
            <a:rPr lang="ru-RU" sz="1400" b="1"/>
            <a:t>2 мес. 2025г</a:t>
          </a:r>
          <a:r>
            <a:rPr lang="ru-RU" sz="1400" b="1"/>
            <a:t>.</a:t>
          </a:r>
          <a:endParaRPr/>
        </a:p>
      </cdr:txBody>
    </cdr:sp>
  </cdr:relSizeAnchor>
  <cdr:relSizeAnchor>
    <cdr:from>
      <cdr:x>0.32062000000000002</cdr:x>
      <cdr:y>0.41256999999999999</cdr:y>
    </cdr:from>
    <cdr:to>
      <cdr:x>0.48133999999999999</cdr:x>
      <cdr:y>0.48559999999999998</cdr:y>
    </cdr:to>
    <cdr:sp>
      <cdr:nvSpPr>
        <cdr:cNvPr id="3" name="TextBox 1"/>
        <cdr:cNvSpPr txBox="1"/>
      </cdr:nvSpPr>
      <cdr:spPr bwMode="auto">
        <a:xfrm>
          <a:off x="2149027" y="2286655"/>
          <a:ext cx="1077252" cy="404786"/>
        </a:xfrm>
        <a:prstGeom prst="rect">
          <a:avLst/>
        </a:prstGeom>
      </cdr:spPr>
      <cdr:txBody>
        <a:bodyPr wrap="square" rtlCol="0"/>
        <a:lstStyle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>
          <a:pPr>
            <a:defRPr/>
          </a:pPr>
          <a:r>
            <a:rPr lang="ru-RU" sz="1400" b="1"/>
            <a:t>2024г</a:t>
          </a:r>
          <a:r>
            <a:rPr lang="ru-RU" sz="1400" b="1"/>
            <a:t>.</a:t>
          </a:r>
          <a:endParaRPr/>
        </a:p>
      </cdr:txBody>
    </cdr:sp>
  </cdr:relSizeAnchor>
</c:userShap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F64938-B5E6-418B-A02E-0C256E198646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3847E1-E693-417D-B17E-0269A489CB4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CF64938-B5E6-418B-A02E-0C256E198646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43847E1-E693-417D-B17E-0269A489CB44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 /><Relationship Id="rId3" Type="http://schemas.openxmlformats.org/officeDocument/2006/relationships/chart" Target="../charts/chart2.xml" 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 /><Relationship Id="rId3" Type="http://schemas.openxmlformats.org/officeDocument/2006/relationships/chart" Target="../charts/chart4.xml" 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andex.ru/maps/geo/smolenskaya_oblast/53000078/?ll=33.071715,54.761828&amp;z=8.02" TargetMode="External"/><Relationship Id="rId3" Type="http://schemas.openxmlformats.org/officeDocument/2006/relationships/image" Target="../media/image2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2700469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4800">
                <a:latin typeface="Times New Roman"/>
                <a:ea typeface="Calibri"/>
                <a:cs typeface="Times New Roman"/>
              </a:rPr>
              <a:t>ПАСПОРТ</a:t>
            </a:r>
            <a:br>
              <a:rPr lang="ru-RU" sz="4800">
                <a:latin typeface="Calibri"/>
                <a:ea typeface="Calibri"/>
                <a:cs typeface="Times New Roman"/>
              </a:rPr>
            </a:br>
            <a:r>
              <a:rPr lang="ru-RU" sz="4800">
                <a:latin typeface="Times New Roman"/>
                <a:ea typeface="Calibri"/>
                <a:cs typeface="Times New Roman"/>
              </a:rPr>
              <a:t>Региона Российской Федерации</a:t>
            </a:r>
            <a:br>
              <a:rPr lang="ru-RU" sz="4800">
                <a:latin typeface="Calibri"/>
                <a:ea typeface="Calibri"/>
                <a:cs typeface="Times New Roman"/>
              </a:rPr>
            </a:br>
            <a:r>
              <a:rPr lang="ru-RU" sz="4800">
                <a:latin typeface="Times New Roman"/>
                <a:ea typeface="Calibri"/>
                <a:cs typeface="Times New Roman"/>
              </a:rPr>
              <a:t>Смоленская область</a:t>
            </a:r>
            <a:br>
              <a:rPr lang="ru-RU" sz="4800">
                <a:latin typeface="Calibri"/>
                <a:ea typeface="Calibri"/>
                <a:cs typeface="Times New Roman"/>
              </a:rPr>
            </a:br>
            <a:endParaRPr lang="ru-RU" sz="4800" b="1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9735124" y="5892799"/>
            <a:ext cx="1865745" cy="7400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ru-RU" sz="2000" b="1"/>
          </a:p>
        </p:txBody>
      </p:sp>
      <p:pic>
        <p:nvPicPr>
          <p:cNvPr id="5" name="Рисунок 7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tretch/>
        </p:blipFill>
        <p:spPr bwMode="auto">
          <a:xfrm>
            <a:off x="9939328" y="5214150"/>
            <a:ext cx="1457335" cy="135729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65463" y="0"/>
            <a:ext cx="12026537" cy="50764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Карта железных дорог региона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363870" y="6446728"/>
            <a:ext cx="74210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</a:t>
            </a:r>
            <a:r>
              <a:rPr lang="en-US" sz="1200">
                <a:latin typeface="Times New Roman"/>
                <a:cs typeface="Times New Roman"/>
              </a:rPr>
              <a:t>https://slugba-perevozok.ru/documents/moskovskajagood.jpg</a:t>
            </a:r>
            <a:endParaRPr lang="ru-RU" sz="12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427" t="11585" r="65748" b="28247"/>
          <a:stretch/>
        </p:blipFill>
        <p:spPr bwMode="auto">
          <a:xfrm>
            <a:off x="2270502" y="929899"/>
            <a:ext cx="7539924" cy="489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92722"/>
            <a:ext cx="10515600" cy="48831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Транспортная инфраструктура региона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91885" y="947337"/>
            <a:ext cx="11119758" cy="5350237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20000"/>
              </a:lnSpc>
              <a:buNone/>
              <a:defRPr/>
            </a:pPr>
            <a:r>
              <a:rPr lang="ru-RU" sz="1500">
                <a:latin typeface="Times New Roman"/>
                <a:cs typeface="Times New Roman"/>
              </a:rPr>
              <a:t>Смоленская область - важнейший транспортный и коммуникационный узел. Кроме двух наших столиц - Москвы и Санкт-Петербурга - Смоленская область единственная, в которой на таком уровне и в такой комплексной форме могут быть предоставлены транспортно-коммуникационные услуги. Через территорию области проходят кратчайшие пути, связывающие отдельные районы страны между собой и зарубежными странами. Особенно велико значение дорог, по которым осуществляется связь Центра страны с Белоруссией, Прибалтикой и странами Западной Европы, а также Санкт-Петербурга с Северным Кавказом и Центрально-Черноземным районом. </a:t>
            </a:r>
            <a:br>
              <a:rPr lang="ru-RU" sz="1500">
                <a:latin typeface="Times New Roman"/>
                <a:cs typeface="Times New Roman"/>
              </a:rPr>
            </a:br>
            <a:r>
              <a:rPr lang="ru-RU" sz="2500" b="1" i="0" u="sng">
                <a:solidFill>
                  <a:srgbClr val="000000"/>
                </a:solidFill>
                <a:latin typeface="Times New Roman"/>
                <a:cs typeface="Times New Roman"/>
              </a:rPr>
              <a:t>Показатели работы транспорта в регионе:</a:t>
            </a:r>
            <a:endParaRPr/>
          </a:p>
          <a:p>
            <a:pPr marL="0" indent="0" algn="just">
              <a:lnSpc>
                <a:spcPct val="120000"/>
              </a:lnSpc>
              <a:buNone/>
              <a:defRPr/>
            </a:pPr>
            <a:r>
              <a:rPr lang="ru-RU" sz="1500" b="1">
                <a:solidFill>
                  <a:srgbClr val="000000"/>
                </a:solidFill>
                <a:latin typeface="Times New Roman"/>
                <a:cs typeface="Times New Roman"/>
              </a:rPr>
              <a:t>Автомобильный транспорт: </a:t>
            </a:r>
            <a:endParaRPr/>
          </a:p>
          <a:p>
            <a:pPr marL="0" indent="0" algn="just">
              <a:lnSpc>
                <a:spcPct val="120000"/>
              </a:lnSpc>
              <a:buNone/>
              <a:defRPr/>
            </a:pPr>
            <a:r>
              <a:rPr lang="ru-RU" sz="1500">
                <a:latin typeface="Times New Roman"/>
                <a:cs typeface="Times New Roman"/>
              </a:rPr>
              <a:t>Протяжённость автомобильных дорог общего пользования в пределах области составляет 10,7 тыс. км, 95 % имеет твёрдое покрытие, свыше 60 % — усовершенствованное. Средняя плотность автодорог с твёрдым покрытием — 204 км на 1000 км² территории. Протяженность федеральных автомобильных дорог — 697 км (автомагистраль </a:t>
            </a:r>
            <a:r>
              <a:rPr lang="ru-RU" sz="1500" i="1">
                <a:latin typeface="Times New Roman"/>
                <a:cs typeface="Times New Roman"/>
              </a:rPr>
              <a:t>Москва-Минск</a:t>
            </a:r>
            <a:r>
              <a:rPr lang="ru-RU" sz="1500">
                <a:latin typeface="Times New Roman"/>
                <a:cs typeface="Times New Roman"/>
              </a:rPr>
              <a:t>, автодороги </a:t>
            </a:r>
            <a:r>
              <a:rPr lang="ru-RU" sz="1500" i="1">
                <a:latin typeface="Times New Roman"/>
                <a:cs typeface="Times New Roman"/>
              </a:rPr>
              <a:t>Брянск — Смоленск</a:t>
            </a:r>
            <a:r>
              <a:rPr lang="ru-RU" sz="1500">
                <a:latin typeface="Times New Roman"/>
                <a:cs typeface="Times New Roman"/>
              </a:rPr>
              <a:t> и </a:t>
            </a:r>
            <a:r>
              <a:rPr lang="ru-RU" sz="1500" i="1">
                <a:latin typeface="Times New Roman"/>
                <a:cs typeface="Times New Roman"/>
              </a:rPr>
              <a:t>Москва-Малоярославец-Рославль</a:t>
            </a:r>
            <a:r>
              <a:rPr lang="ru-RU" sz="1500">
                <a:latin typeface="Times New Roman"/>
                <a:cs typeface="Times New Roman"/>
              </a:rPr>
              <a:t>), включая в себя 96 мостов и путепроводов. </a:t>
            </a:r>
            <a:endParaRPr/>
          </a:p>
          <a:p>
            <a:pPr marL="0" indent="0" algn="just">
              <a:lnSpc>
                <a:spcPct val="120000"/>
              </a:lnSpc>
              <a:buNone/>
              <a:defRPr/>
            </a:pPr>
            <a:r>
              <a:rPr lang="ru-RU" sz="1500" b="1">
                <a:solidFill>
                  <a:srgbClr val="000000"/>
                </a:solidFill>
                <a:latin typeface="Times New Roman"/>
                <a:cs typeface="Times New Roman"/>
              </a:rPr>
              <a:t>Железнодорожный</a:t>
            </a:r>
            <a:r>
              <a:rPr lang="ru-RU" sz="1500" b="1" i="0">
                <a:solidFill>
                  <a:srgbClr val="000000"/>
                </a:solidFill>
                <a:latin typeface="Times New Roman"/>
                <a:cs typeface="Times New Roman"/>
              </a:rPr>
              <a:t> транспорт</a:t>
            </a:r>
            <a:endParaRPr/>
          </a:p>
          <a:p>
            <a:pPr marL="0" indent="0" algn="just">
              <a:lnSpc>
                <a:spcPct val="120000"/>
              </a:lnSpc>
              <a:buNone/>
              <a:defRPr/>
            </a:pPr>
            <a:r>
              <a:rPr lang="ru-RU" sz="1500">
                <a:latin typeface="Times New Roman"/>
                <a:cs typeface="Times New Roman"/>
              </a:rPr>
              <a:t>Основная железнодорожная </a:t>
            </a:r>
            <a:r>
              <a:rPr lang="ru-RU" sz="1500">
                <a:latin typeface="Times New Roman"/>
                <a:cs typeface="Times New Roman"/>
              </a:rPr>
              <a:t>двухпутная</a:t>
            </a:r>
            <a:r>
              <a:rPr lang="ru-RU" sz="1500">
                <a:latin typeface="Times New Roman"/>
                <a:cs typeface="Times New Roman"/>
              </a:rPr>
              <a:t> электрифицированная магистраль Москва — Минск — Брест имеет особое как пассажирское, так и грузовое значение и проходит через областные города: Гагарин, Вязьма, Сафоново, Ярцево и Смоленск. Кроме неё действуют однопутные тепловозные линии: историческая Рига — Орёл (через Рудню, Голынки, Смоленск, Починок и Рославль), Смоленск — Сухиничи, Вязьма — Ржев, Вязьма — Брянск, Вязьма — Калуга и Рославль — Сухиничи. Кроме того действуют внутренние ветки </a:t>
            </a:r>
            <a:r>
              <a:rPr lang="ru-RU" sz="1500">
                <a:latin typeface="Times New Roman"/>
                <a:cs typeface="Times New Roman"/>
              </a:rPr>
              <a:t>Смоленск </a:t>
            </a:r>
            <a:r>
              <a:rPr lang="ru-RU" sz="1500">
                <a:latin typeface="Times New Roman"/>
                <a:cs typeface="Times New Roman"/>
              </a:rPr>
              <a:t>— </a:t>
            </a:r>
            <a:r>
              <a:rPr lang="ru-RU" sz="1500">
                <a:latin typeface="Times New Roman"/>
                <a:cs typeface="Times New Roman"/>
              </a:rPr>
              <a:t>Сошно</a:t>
            </a:r>
            <a:r>
              <a:rPr lang="ru-RU" sz="1500">
                <a:latin typeface="Times New Roman"/>
                <a:cs typeface="Times New Roman"/>
              </a:rPr>
              <a:t> (ППЖТ Смоленской ГРЭС пос. Озёрный), </a:t>
            </a:r>
            <a:r>
              <a:rPr lang="ru-RU" sz="1500">
                <a:latin typeface="Times New Roman"/>
                <a:cs typeface="Times New Roman"/>
              </a:rPr>
              <a:t>на Верхнеднепровский </a:t>
            </a:r>
            <a:r>
              <a:rPr lang="ru-RU" sz="1500">
                <a:latin typeface="Times New Roman"/>
                <a:cs typeface="Times New Roman"/>
              </a:rPr>
              <a:t>(только грузовое сообщение).</a:t>
            </a:r>
            <a:endParaRPr lang="ru-RU" sz="1500" b="0" i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91882" y="6478646"/>
            <a:ext cx="109949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92722"/>
            <a:ext cx="10515600" cy="48831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Транспортная инфраструктура региона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91885" y="947337"/>
            <a:ext cx="11119758" cy="5350237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1010,8 </a:t>
            </a: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км протяженность путей общего пользования; </a:t>
            </a:r>
            <a:endParaRPr/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199,4 </a:t>
            </a: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км протяженность путей необщего пользования, (см. Приложение 1)</a:t>
            </a:r>
            <a:endParaRPr lang="ru-RU" sz="16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1522,678 </a:t>
            </a:r>
            <a:r>
              <a:rPr lang="ru-RU" sz="1600" b="0" i="0" u="none" strike="noStrike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протяженность путей общего пользования</a:t>
            </a: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 (в границах Смоленской области);</a:t>
            </a:r>
            <a:endParaRPr/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31 железнодорожный вокзал;</a:t>
            </a:r>
            <a:endParaRPr lang="ru-RU" sz="16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just"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49 </a:t>
            </a: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железнодорожных станций;</a:t>
            </a:r>
            <a:endParaRPr/>
          </a:p>
          <a:p>
            <a:pPr algn="just"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1 аэропортов, аэровокзалов</a:t>
            </a:r>
            <a:endParaRPr/>
          </a:p>
          <a:p>
            <a:pPr algn="just"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20 автовокзалов, автостанций и кассовых пунктов;</a:t>
            </a:r>
            <a:endParaRPr/>
          </a:p>
          <a:p>
            <a:pPr algn="just"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речных порта;</a:t>
            </a:r>
            <a:endParaRPr lang="ru-RU" sz="16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just">
              <a:lnSpc>
                <a:spcPct val="120000"/>
              </a:lnSpc>
              <a:buFontTx/>
              <a:buChar char="-"/>
              <a:defRPr/>
            </a:pPr>
            <a:endParaRPr/>
          </a:p>
          <a:p>
            <a:pPr algn="just">
              <a:lnSpc>
                <a:spcPct val="120000"/>
              </a:lnSpc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пограничных переходов.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391883" y="6436073"/>
            <a:ext cx="112969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391883" y="4307605"/>
            <a:ext cx="10206181" cy="1235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Крупнейшие железнодорожные станции: Смоленск, Вязьма, </a:t>
            </a: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Смоленск-Сортировочный</a:t>
            </a: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, Сафоново, Азотная;</a:t>
            </a:r>
            <a:endParaRPr lang="ru-RU" sz="16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28600" indent="-228600" algn="just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Крупнейшие локомотивные депо: Вязьма-Сортировочная, Смоленск-Сортировочный;</a:t>
            </a:r>
            <a:endParaRPr/>
          </a:p>
          <a:p>
            <a:pPr marL="228600" indent="-228600" algn="just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Крупнейшие вагонные депо: ООО «НВК»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12577"/>
            <a:ext cx="10515600" cy="72344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>
                <a:latin typeface="Times New Roman"/>
                <a:cs typeface="Times New Roman"/>
              </a:rPr>
              <a:t>Отправление грузов по товарной номенклатуре </a:t>
            </a:r>
            <a:endParaRPr/>
          </a:p>
        </p:txBody>
      </p:sp>
      <p:graphicFrame>
        <p:nvGraphicFramePr>
          <p:cNvPr id="6" name="Объект 5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>
          <a:off x="679579" y="1061692"/>
          <a:ext cx="4619713" cy="4739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 bwMode="auto">
          <a:xfrm>
            <a:off x="427645" y="6435295"/>
            <a:ext cx="102848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</a:t>
            </a:r>
            <a:r>
              <a:rPr lang="ru-RU" sz="1200">
                <a:latin typeface="Times New Roman"/>
                <a:ea typeface="Calibri"/>
                <a:cs typeface="Times New Roman"/>
              </a:rPr>
              <a:t>по представленным данным Московской железной дороги</a:t>
            </a:r>
            <a:r>
              <a:rPr lang="ru-RU" sz="1200">
                <a:latin typeface="Times New Roman"/>
                <a:cs typeface="Times New Roman"/>
              </a:rPr>
              <a:t> ОАО «РЖД»</a:t>
            </a:r>
            <a:endParaRPr/>
          </a:p>
        </p:txBody>
      </p:sp>
      <p:graphicFrame>
        <p:nvGraphicFramePr>
          <p:cNvPr id="9" name="Диаграмма 8"/>
          <p:cNvGraphicFramePr>
            <a:graphicFrameLocks xmlns:a="http://schemas.openxmlformats.org/drawingml/2006/main"/>
          </p:cNvGraphicFramePr>
          <p:nvPr/>
        </p:nvGraphicFramePr>
        <p:xfrm>
          <a:off x="5227608" y="940280"/>
          <a:ext cx="6702724" cy="5542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12577"/>
            <a:ext cx="10515600" cy="72344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>
                <a:latin typeface="Times New Roman"/>
                <a:cs typeface="Times New Roman"/>
              </a:rPr>
              <a:t>Отправленные пассажиры</a:t>
            </a:r>
            <a:endParaRPr lang="ru-RU" sz="2400">
              <a:latin typeface="Times New Roman"/>
              <a:cs typeface="Times New Roman"/>
            </a:endParaRPr>
          </a:p>
        </p:txBody>
      </p:sp>
      <p:graphicFrame>
        <p:nvGraphicFramePr>
          <p:cNvPr id="6" name="Объект 5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>
          <a:off x="838200" y="1061692"/>
          <a:ext cx="4491612" cy="4739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 bwMode="auto">
          <a:xfrm>
            <a:off x="433786" y="6465494"/>
            <a:ext cx="102848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</a:t>
            </a:r>
            <a:r>
              <a:rPr lang="ru-RU" sz="1200">
                <a:latin typeface="Times New Roman"/>
                <a:ea typeface="Calibri"/>
                <a:cs typeface="Times New Roman"/>
              </a:rPr>
              <a:t>по представленным данным Московской железной дороги</a:t>
            </a:r>
            <a:r>
              <a:rPr lang="ru-RU" sz="1200">
                <a:latin typeface="Times New Roman"/>
                <a:cs typeface="Times New Roman"/>
              </a:rPr>
              <a:t> ОАО «РЖД»</a:t>
            </a:r>
            <a:endParaRPr/>
          </a:p>
        </p:txBody>
      </p:sp>
      <p:graphicFrame>
        <p:nvGraphicFramePr>
          <p:cNvPr id="9" name="Объект 5"/>
          <p:cNvGraphicFramePr>
            <a:graphicFrameLocks xmlns:a="http://schemas.openxmlformats.org/drawingml/2006/main"/>
          </p:cNvGraphicFramePr>
          <p:nvPr/>
        </p:nvGraphicFramePr>
        <p:xfrm>
          <a:off x="6427595" y="1061692"/>
          <a:ext cx="4491612" cy="4739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73538"/>
            <a:ext cx="10515600" cy="601526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Показатели по железнодорожному транспорту 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(в сфере транспортной безопасности)</a:t>
            </a:r>
            <a:endParaRPr/>
          </a:p>
        </p:txBody>
      </p:sp>
      <p:graphicFrame>
        <p:nvGraphicFramePr>
          <p:cNvPr id="9" name="Таблица 8"/>
          <p:cNvGraphicFramePr>
            <a:graphicFrameLocks xmlns:a="http://schemas.openxmlformats.org/drawingml/2006/main" noGrp="1"/>
          </p:cNvGraphicFramePr>
          <p:nvPr/>
        </p:nvGraphicFramePr>
        <p:xfrm>
          <a:off x="414067" y="1031129"/>
          <a:ext cx="11320731" cy="4065511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{5C22544A-7EE6-4342-B048-85BDC9FD1C3A}</a:tableStyleId>
              </a:tblPr>
              <a:tblGrid>
                <a:gridCol w="621103"/>
                <a:gridCol w="8505645"/>
                <a:gridCol w="2193983"/>
              </a:tblGrid>
              <a:tr h="538879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П.н</a:t>
                      </a:r>
                      <a:r>
                        <a:rPr lang="ru-RU" sz="1600">
                          <a:latin typeface="Times New Roman"/>
                          <a:cs typeface="Times New Roman"/>
                        </a:rPr>
                        <a:t>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Наименование показателя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Значение показателя</a:t>
                      </a:r>
                      <a:endParaRPr/>
                    </a:p>
                  </a:txBody>
                  <a:tcPr/>
                </a:tc>
              </a:tr>
              <a:tr h="979336"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Общее количество объектов транспортной инфраструктуры железнодорожного транспорта, подлежащих защите в соответствии с законодательством о транспортной безопасности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endParaRPr lang="ru-RU"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335</a:t>
                      </a:r>
                      <a:endParaRPr lang="ru-RU" sz="160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755488">
                <a:tc>
                  <a:txBody>
                    <a:bodyPr/>
                    <a:p>
                      <a:pPr algn="ctr">
                        <a:lnSpc>
                          <a:spcPct val="20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Количество объектов железнодорожного транспорта общего пользования, охраняемых подразделениями ФГП ВО ЖДТ России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600"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3</a:t>
                      </a:r>
                      <a:endParaRPr lang="ru-RU" sz="160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755488">
                <a:tc>
                  <a:txBody>
                    <a:bodyPr/>
                    <a:p>
                      <a:pPr algn="ctr">
                        <a:lnSpc>
                          <a:spcPct val="20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3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Общее количество внеуличного транспорта (в части метрополитенов), подлежащих защите в соответствии с законодательством о транспортной безопасности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0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-</a:t>
                      </a:r>
                      <a:endParaRPr/>
                    </a:p>
                  </a:txBody>
                  <a:tcPr/>
                </a:tc>
              </a:tr>
              <a:tr h="44784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Количество аварийно-спасательных формирований </a:t>
                      </a:r>
                      <a:r>
                        <a:rPr lang="ru-RU" sz="1600" b="0" i="0">
                          <a:latin typeface="Times New Roman"/>
                          <a:cs typeface="Times New Roman"/>
                        </a:rPr>
                        <a:t>(пожарных поездов)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3</a:t>
                      </a:r>
                      <a:endParaRPr/>
                    </a:p>
                  </a:txBody>
                  <a:tcPr/>
                </a:tc>
              </a:tr>
              <a:tr h="44784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lang="ru-RU" sz="1600" b="0" i="0">
                          <a:latin typeface="Times New Roman"/>
                          <a:cs typeface="Times New Roman"/>
                        </a:rPr>
                        <a:t>Количество объектов, подлежащих защите в соответствии с Постановлением</a:t>
                      </a:r>
                      <a:r>
                        <a:rPr lang="ru-RU" sz="1600" b="0" i="0">
                          <a:latin typeface="Times New Roman"/>
                          <a:cs typeface="Times New Roman"/>
                        </a:rPr>
                        <a:t> Правительства Российской Федерации от 19.04.2019 № 471</a:t>
                      </a:r>
                      <a:endParaRPr lang="ru-RU" sz="1600" b="0" i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346</a:t>
                      </a:r>
                      <a:endParaRPr lang="ru-RU" sz="160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 bwMode="auto">
          <a:xfrm>
            <a:off x="418452" y="6467032"/>
            <a:ext cx="11316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24871" y="160605"/>
            <a:ext cx="11342255" cy="56669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Реализация промышленных и инвестиционных проектов до 2035 года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(в сфере железнодорожного транспорта)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378832" y="6471707"/>
            <a:ext cx="112409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  <p:graphicFrame>
        <p:nvGraphicFramePr>
          <p:cNvPr id="3" name="Таблица 3"/>
          <p:cNvGraphicFramePr>
            <a:graphicFrameLocks xmlns:a="http://schemas.openxmlformats.org/drawingml/2006/main" noGrp="1"/>
          </p:cNvGraphicFramePr>
          <p:nvPr/>
        </p:nvGraphicFramePr>
        <p:xfrm>
          <a:off x="378829" y="805915"/>
          <a:ext cx="11439359" cy="5214462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{5C22544A-7EE6-4342-B048-85BDC9FD1C3A}</a:tableStyleId>
              </a:tblPr>
              <a:tblGrid>
                <a:gridCol w="5021306"/>
                <a:gridCol w="3096883"/>
                <a:gridCol w="3321170"/>
              </a:tblGrid>
              <a:tr h="38042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Проект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Инициатор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Сумма инвестиций (млн. рублей)</a:t>
                      </a:r>
                      <a:endParaRPr/>
                    </a:p>
                  </a:txBody>
                  <a:tcPr/>
                </a:tc>
              </a:tr>
              <a:tr h="469932">
                <a:tc>
                  <a:txBody>
                    <a:bodyPr/>
                    <a:p>
                      <a:pPr marL="67945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Модернизация производства рыбной</a:t>
                      </a:r>
                      <a:r>
                        <a:rPr lang="ru-RU" sz="160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cs typeface="Times New Roman"/>
                        </a:rPr>
                        <a:t>продукции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60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71120" marR="69850" algn="ctr">
                        <a:spcBef>
                          <a:spcPts val="6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ООО «ТД «Балтийский берег»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500</a:t>
                      </a:r>
                      <a:endParaRPr/>
                    </a:p>
                  </a:txBody>
                  <a:tcPr/>
                </a:tc>
              </a:tr>
              <a:tr h="365265">
                <a:tc>
                  <a:txBody>
                    <a:bodyPr/>
                    <a:p>
                      <a:pPr marL="85725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Строительство рыбоконсервного завода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marL="71755" marR="69850" algn="ctr">
                        <a:spcBef>
                          <a:spcPts val="6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ООО «Морские ресурсы»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200</a:t>
                      </a:r>
                      <a:endParaRPr/>
                    </a:p>
                  </a:txBody>
                  <a:tcPr/>
                </a:tc>
              </a:tr>
              <a:tr h="560717">
                <a:tc>
                  <a:txBody>
                    <a:bodyPr/>
                    <a:p>
                      <a:pPr marL="85725" indent="-19050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Производство сложных эфиров</a:t>
                      </a:r>
                      <a:endParaRPr/>
                    </a:p>
                    <a:p>
                      <a:pPr marL="67945" algn="l">
                        <a:lnSpc>
                          <a:spcPts val="118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натуральных жирных кислот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marL="69850" marR="69850"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АО «Вяземский завод</a:t>
                      </a:r>
                      <a:endParaRPr/>
                    </a:p>
                    <a:p>
                      <a:pPr marL="69215" marR="69850" algn="ctr">
                        <a:lnSpc>
                          <a:spcPts val="118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синтетических продуктов»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60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700</a:t>
                      </a:r>
                      <a:endParaRPr/>
                    </a:p>
                  </a:txBody>
                  <a:tcPr/>
                </a:tc>
              </a:tr>
              <a:tr h="582568">
                <a:tc>
                  <a:txBody>
                    <a:bodyPr/>
                    <a:p>
                      <a:pPr marL="85725" indent="0" algn="l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Строительство мясоперерабатывающего завода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ООО «ГАГАРИН-ОСТАНКИНО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5 000</a:t>
                      </a:r>
                      <a:endParaRPr/>
                    </a:p>
                  </a:txBody>
                  <a:tcPr/>
                </a:tc>
              </a:tr>
              <a:tr h="582568">
                <a:tc>
                  <a:txBody>
                    <a:bodyPr/>
                    <a:p>
                      <a:pPr marL="85725" indent="0" algn="l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Строительство завода</a:t>
                      </a:r>
                      <a:r>
                        <a:rPr lang="ru-RU" sz="1600">
                          <a:latin typeface="Times New Roman"/>
                          <a:cs typeface="Times New Roman"/>
                        </a:rPr>
                        <a:t> по производству АФС «Гепарин» и ее производных</a:t>
                      </a:r>
                      <a:endParaRPr lang="ru-RU" sz="160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ООО «</a:t>
                      </a:r>
                      <a:r>
                        <a:rPr lang="ru-RU" sz="1600">
                          <a:latin typeface="Times New Roman"/>
                          <a:cs typeface="Times New Roman"/>
                        </a:rPr>
                        <a:t>ДрагБиоФарм</a:t>
                      </a:r>
                      <a:r>
                        <a:rPr lang="ru-RU" sz="1600">
                          <a:latin typeface="Times New Roman"/>
                          <a:cs typeface="Times New Roman"/>
                        </a:rPr>
                        <a:t>»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2 330</a:t>
                      </a:r>
                      <a:endParaRPr/>
                    </a:p>
                  </a:txBody>
                  <a:tcPr/>
                </a:tc>
              </a:tr>
              <a:tr h="582568">
                <a:tc>
                  <a:txBody>
                    <a:bodyPr/>
                    <a:p>
                      <a:pPr marL="85725" indent="0" algn="l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Запуск второй очереди завода по производству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световозвращающих</a:t>
                      </a:r>
                      <a:r>
                        <a:rPr lang="ru-RU" sz="1600" spc="-260">
                          <a:latin typeface="Times New Roman"/>
                          <a:ea typeface="Times New Roman"/>
                          <a:cs typeface="Times New Roman"/>
                        </a:rPr>
                        <a:t>   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стеклошариков</a:t>
                      </a:r>
                      <a:endParaRPr lang="ru-RU" sz="160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0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ООО «СТиМ-2»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0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600</a:t>
                      </a:r>
                      <a:endParaRPr/>
                    </a:p>
                  </a:txBody>
                  <a:tcPr/>
                </a:tc>
              </a:tr>
              <a:tr h="582568">
                <a:tc>
                  <a:txBody>
                    <a:bodyPr/>
                    <a:p>
                      <a:pPr marL="85725" indent="0" algn="l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Организация</a:t>
                      </a:r>
                      <a:r>
                        <a:rPr lang="ru-RU" sz="1600">
                          <a:latin typeface="Times New Roman"/>
                          <a:cs typeface="Times New Roman"/>
                        </a:rPr>
                        <a:t> завода по производству торфяных грунтов,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 субстратов и </a:t>
                      </a:r>
                      <a:r>
                        <a:rPr lang="ru-RU" sz="1600" spc="-26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тукосмесей</a:t>
                      </a:r>
                      <a:endParaRPr lang="ru-RU" sz="160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ООО</a:t>
                      </a:r>
                      <a:r>
                        <a:rPr lang="ru-RU" sz="1600" spc="-1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«Русская</a:t>
                      </a:r>
                      <a:r>
                        <a:rPr lang="ru-RU" sz="1600" spc="-1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торфяная</a:t>
                      </a:r>
                      <a:r>
                        <a:rPr lang="ru-RU" sz="1600" spc="-3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компания»</a:t>
                      </a:r>
                      <a:endParaRPr lang="ru-RU" sz="160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1 700</a:t>
                      </a:r>
                      <a:endParaRPr/>
                    </a:p>
                  </a:txBody>
                  <a:tcPr/>
                </a:tc>
              </a:tr>
              <a:tr h="827860">
                <a:tc>
                  <a:txBody>
                    <a:bodyPr/>
                    <a:p>
                      <a:pPr marL="67945" marR="462915" algn="l">
                        <a:spcBef>
                          <a:spcPts val="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Организация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разработки новых</a:t>
                      </a:r>
                      <a:r>
                        <a:rPr lang="ru-RU" sz="1600" spc="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торфяных</a:t>
                      </a:r>
                      <a:r>
                        <a:rPr lang="ru-RU" sz="1600" spc="-1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месторождений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r>
                        <a:rPr lang="ru-RU" sz="1600" spc="-2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целях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добычи</a:t>
                      </a:r>
                      <a:r>
                        <a:rPr lang="ru-RU" sz="1600" spc="-1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и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 переработки торфа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ООО</a:t>
                      </a:r>
                      <a:r>
                        <a:rPr lang="ru-RU" sz="1600" spc="-2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«ТОРФОПРОМ»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60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endParaRPr lang="ru-RU"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600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24871" y="160605"/>
            <a:ext cx="11342255" cy="56669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Реализация промышленных и инвестиционных проектов до 2035 года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(в сфере железнодорожного транспорта)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361579" y="6416997"/>
            <a:ext cx="112495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  <p:graphicFrame>
        <p:nvGraphicFramePr>
          <p:cNvPr id="3" name="Таблица 3"/>
          <p:cNvGraphicFramePr>
            <a:graphicFrameLocks xmlns:a="http://schemas.openxmlformats.org/drawingml/2006/main" noGrp="1"/>
          </p:cNvGraphicFramePr>
          <p:nvPr/>
        </p:nvGraphicFramePr>
        <p:xfrm>
          <a:off x="319177" y="836909"/>
          <a:ext cx="11490384" cy="5076986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{5C22544A-7EE6-4342-B048-85BDC9FD1C3A}</a:tableStyleId>
              </a:tblPr>
              <a:tblGrid>
                <a:gridCol w="5753818"/>
                <a:gridCol w="2467155"/>
                <a:gridCol w="3269411"/>
              </a:tblGrid>
              <a:tr h="394519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Проект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Инициатор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Сумма инвестиций (млн. рублей)</a:t>
                      </a:r>
                      <a:endParaRPr/>
                    </a:p>
                  </a:txBody>
                  <a:tcPr/>
                </a:tc>
              </a:tr>
              <a:tr h="623251">
                <a:tc>
                  <a:txBody>
                    <a:bodyPr/>
                    <a:p>
                      <a:pPr marL="67945" marR="282575" algn="l">
                        <a:spcBef>
                          <a:spcPts val="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Организация завода по производству</a:t>
                      </a:r>
                      <a:r>
                        <a:rPr lang="ru-RU" sz="1600" spc="-26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доски</a:t>
                      </a:r>
                      <a:r>
                        <a:rPr lang="ru-RU" sz="1600" spc="-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и</a:t>
                      </a:r>
                      <a:r>
                        <a:rPr lang="ru-RU" sz="1600" spc="-2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бруса для</a:t>
                      </a:r>
                      <a:r>
                        <a:rPr lang="ru-RU" sz="1600" spc="-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производства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деревянных</a:t>
                      </a:r>
                      <a:r>
                        <a:rPr lang="ru-RU" sz="1600" spc="-1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поддонов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marL="70485" marR="69850" algn="ctr">
                        <a:lnSpc>
                          <a:spcPct val="2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ООО</a:t>
                      </a:r>
                      <a:r>
                        <a:rPr lang="ru-RU" sz="1600" spc="-1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«Велес</a:t>
                      </a:r>
                      <a:r>
                        <a:rPr lang="ru-RU" sz="1600" spc="-1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Пак»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marL="0" indent="0" algn="ctr">
                        <a:spcBef>
                          <a:spcPts val="6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  <a:endParaRPr/>
                    </a:p>
                  </a:txBody>
                  <a:tcPr marL="0" marR="0" marT="0" marB="0" anchor="ctr"/>
                </a:tc>
              </a:tr>
              <a:tr h="416329">
                <a:tc>
                  <a:txBody>
                    <a:bodyPr/>
                    <a:p>
                      <a:pPr marL="67945" marR="97155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Строительство предприятия по</a:t>
                      </a:r>
                      <a:r>
                        <a:rPr lang="ru-RU" sz="1600" spc="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производству материалов для дорожной</a:t>
                      </a:r>
                      <a:r>
                        <a:rPr lang="ru-RU" sz="1600" spc="-26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разметки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 ООО</a:t>
                      </a:r>
                      <a:r>
                        <a:rPr lang="ru-RU" sz="1600" spc="-1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«ТАУ-С»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marL="0" indent="0" algn="ctr">
                        <a:spcBef>
                          <a:spcPts val="6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200</a:t>
                      </a:r>
                      <a:endParaRPr/>
                    </a:p>
                  </a:txBody>
                  <a:tcPr marL="0" marR="0" marT="0" marB="0" anchor="ctr"/>
                </a:tc>
              </a:tr>
              <a:tr h="512984">
                <a:tc>
                  <a:txBody>
                    <a:bodyPr/>
                    <a:p>
                      <a:pPr marL="67945" marR="628015" algn="l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Расширение</a:t>
                      </a:r>
                      <a:r>
                        <a:rPr lang="ru-RU" sz="1600" spc="-5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производственных</a:t>
                      </a:r>
                      <a:r>
                        <a:rPr lang="ru-RU" sz="1600" spc="-26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площадей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 ООО</a:t>
                      </a:r>
                      <a:r>
                        <a:rPr lang="ru-RU" sz="1600" spc="-2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«ЮНИПРОФ»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marL="0" indent="0" algn="ctr">
                        <a:spcBef>
                          <a:spcPts val="6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  <a:endParaRPr/>
                    </a:p>
                  </a:txBody>
                  <a:tcPr marL="0" marR="0" marT="0" marB="0" anchor="ctr"/>
                </a:tc>
              </a:tr>
              <a:tr h="431321">
                <a:tc>
                  <a:txBody>
                    <a:bodyPr/>
                    <a:p>
                      <a:pPr marL="67945" marR="68580" algn="l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Производственный комплекс «Полимер-</a:t>
                      </a:r>
                      <a:r>
                        <a:rPr lang="ru-RU" sz="1600" spc="-26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2»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 ООО</a:t>
                      </a:r>
                      <a:r>
                        <a:rPr lang="ru-RU" sz="1600" spc="-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«Полимер»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marL="0" indent="0" algn="ctr">
                        <a:spcBef>
                          <a:spcPts val="6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2 000</a:t>
                      </a:r>
                      <a:endParaRPr/>
                    </a:p>
                  </a:txBody>
                  <a:tcPr marL="0" marR="0" marT="0" marB="0" anchor="ctr"/>
                </a:tc>
              </a:tr>
              <a:tr h="604150">
                <a:tc>
                  <a:txBody>
                    <a:bodyPr/>
                    <a:p>
                      <a:pPr marL="85725" marR="156210" indent="0" algn="l">
                        <a:lnSpc>
                          <a:spcPts val="126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Ремонт и изготовление нового</a:t>
                      </a:r>
                      <a:r>
                        <a:rPr lang="ru-RU" sz="1600" spc="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подвижного состава, комплектующих</a:t>
                      </a:r>
                      <a:r>
                        <a:rPr lang="ru-RU" sz="1600" spc="-26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для</a:t>
                      </a:r>
                      <a:r>
                        <a:rPr lang="ru-RU" sz="1600" spc="-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грузовых вагонов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 АО</a:t>
                      </a:r>
                      <a:r>
                        <a:rPr lang="ru-RU" sz="1600" spc="-1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Рославльский</a:t>
                      </a:r>
                      <a:endParaRPr lang="ru-RU" sz="16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4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 spc="-2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ВРЗ»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algn="ctr">
                        <a:spcBef>
                          <a:spcPts val="4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340,8</a:t>
                      </a:r>
                      <a:endParaRPr/>
                    </a:p>
                  </a:txBody>
                  <a:tcPr marL="0" marR="0" marT="0" marB="0" anchor="ctr"/>
                </a:tc>
              </a:tr>
              <a:tr h="604150">
                <a:tc>
                  <a:txBody>
                    <a:bodyPr/>
                    <a:p>
                      <a:pPr marL="85725" marR="156210" indent="0" algn="l">
                        <a:lnSpc>
                          <a:spcPts val="126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«Техническое перевооружение производственных и испытательных участков с целью увеличения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производства изделий КСАС 9С935»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73025" marR="69850" algn="ctr"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АО «НПП «Измеритель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0" algn="ctr">
                        <a:spcBef>
                          <a:spcPts val="4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176,2</a:t>
                      </a:r>
                      <a:endParaRPr/>
                    </a:p>
                  </a:txBody>
                  <a:tcPr marL="0" marR="0" marT="0" marB="0" anchor="ctr"/>
                </a:tc>
              </a:tr>
              <a:tr h="709466">
                <a:tc>
                  <a:txBody>
                    <a:bodyPr/>
                    <a:p>
                      <a:pPr marL="85725" marR="156210" indent="0" algn="l">
                        <a:lnSpc>
                          <a:spcPts val="126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Производство профилей с помощью холодной штамповки или гибки.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Производство изделий из пластмасс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73025" marR="69850" algn="ctr"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ЮНИПРОФ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0" algn="ctr">
                        <a:spcBef>
                          <a:spcPts val="45"/>
                        </a:spcBef>
                        <a:spcAft>
                          <a:spcPts val="0"/>
                        </a:spcAft>
                        <a:defRPr/>
                      </a:pPr>
                      <a:endParaRPr lang="ru-RU" sz="16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algn="ctr">
                        <a:spcBef>
                          <a:spcPts val="4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  <a:endParaRPr/>
                    </a:p>
                  </a:txBody>
                  <a:tcPr marL="0" marR="0" marT="0" marB="0" anchor="ctr"/>
                </a:tc>
              </a:tr>
              <a:tr h="709466">
                <a:tc>
                  <a:txBody>
                    <a:bodyPr/>
                    <a:p>
                      <a:pPr marL="88900" marR="156210" indent="0" algn="l">
                        <a:lnSpc>
                          <a:spcPts val="126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Проведение модернизации выпускаемой приборной продукции и действующих технологических процессов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73025" marR="69850" algn="ctr"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ОАО «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Теплоконтроль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0" algn="ctr">
                        <a:spcBef>
                          <a:spcPts val="4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19,3</a:t>
                      </a:r>
                      <a:endParaRPr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24871" y="160605"/>
            <a:ext cx="11342255" cy="56669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Реализация промышленных и инвестиционных проектов до 2035 года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(в сфере железнодорожного транспорта)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391844" y="6408633"/>
            <a:ext cx="114522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  <p:graphicFrame>
        <p:nvGraphicFramePr>
          <p:cNvPr id="3" name="Таблица 3"/>
          <p:cNvGraphicFramePr>
            <a:graphicFrameLocks xmlns:a="http://schemas.openxmlformats.org/drawingml/2006/main" noGrp="1"/>
          </p:cNvGraphicFramePr>
          <p:nvPr/>
        </p:nvGraphicFramePr>
        <p:xfrm>
          <a:off x="345057" y="891153"/>
          <a:ext cx="11456902" cy="5212967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{5C22544A-7EE6-4342-B048-85BDC9FD1C3A}</a:tableStyleId>
              </a:tblPr>
              <a:tblGrid>
                <a:gridCol w="5198294"/>
                <a:gridCol w="2945041"/>
                <a:gridCol w="3313567"/>
              </a:tblGrid>
              <a:tr h="372294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Проект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Инициатор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Сумма инвестиций (млн. рублей)</a:t>
                      </a:r>
                      <a:endParaRPr/>
                    </a:p>
                  </a:txBody>
                  <a:tcPr/>
                </a:tc>
              </a:tr>
              <a:tr h="1083034">
                <a:tc>
                  <a:txBody>
                    <a:bodyPr/>
                    <a:p>
                      <a:pPr marL="67945" marR="282575" algn="l">
                        <a:spcBef>
                          <a:spcPts val="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Реализация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 технологий производства натуральных кож для обуви и мебели на ООО «ВКП ЛТ» в рамках модернизации производства (обновление основных средств)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algn="ctr">
                        <a:lnSpc>
                          <a:spcPct val="3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ООО «ВКП ЛТ» 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marL="0" indent="0" algn="ctr">
                        <a:spcBef>
                          <a:spcPts val="6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67</a:t>
                      </a:r>
                      <a:endParaRPr/>
                    </a:p>
                  </a:txBody>
                  <a:tcPr marL="0" marR="0" marT="0" marB="0" anchor="ctr"/>
                </a:tc>
              </a:tr>
              <a:tr h="629632">
                <a:tc>
                  <a:txBody>
                    <a:bodyPr/>
                    <a:p>
                      <a:pPr marL="67945" marR="97155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Запуск новой линии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 по производству ламинированных плит для производства напольных покрытий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algn="ctr">
                        <a:spcBef>
                          <a:spcPts val="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ООО «ЭГГЕР ДРЕВПРОДУКТ ГАГАРИН»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marL="0" indent="0" algn="ctr">
                        <a:spcBef>
                          <a:spcPts val="6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280</a:t>
                      </a:r>
                      <a:endParaRPr/>
                    </a:p>
                  </a:txBody>
                  <a:tcPr marL="0" marR="0" marT="0" marB="0" anchor="ctr"/>
                </a:tc>
              </a:tr>
              <a:tr h="678035">
                <a:tc>
                  <a:txBody>
                    <a:bodyPr/>
                    <a:p>
                      <a:pPr marL="67945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Строительство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 автоматизированного склада для хранения продукции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marL="71755" marR="69850" algn="ctr">
                        <a:spcBef>
                          <a:spcPts val="63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ООО «ЭГГЕР ДРЕВПРОДУКТ ГАГАРИН»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marL="0" indent="0" algn="ctr">
                        <a:spcBef>
                          <a:spcPts val="6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430</a:t>
                      </a:r>
                      <a:endParaRPr/>
                    </a:p>
                  </a:txBody>
                  <a:tcPr marL="0" marR="0" marT="0" marB="0" anchor="ctr"/>
                </a:tc>
              </a:tr>
              <a:tr h="1337094">
                <a:tc>
                  <a:txBody>
                    <a:bodyPr/>
                    <a:p>
                      <a:pPr marL="67945" marR="628015" algn="just"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Техническое перевооружение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 и реконструкция производственной и испытательной базы АО «Смоленский авиационный завод», г. Смоленск, ОАО «Корпорация «Тактическое ракетное вооружение» г. Королев Московской области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algn="ctr">
                        <a:spcBef>
                          <a:spcPts val="50"/>
                        </a:spcBef>
                        <a:spcAft>
                          <a:spcPts val="0"/>
                        </a:spcAft>
                        <a:defRPr/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5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АО «Смоленский авиационный завод»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marL="0" indent="0" algn="ctr">
                        <a:spcBef>
                          <a:spcPts val="6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1 017,92</a:t>
                      </a:r>
                      <a:endParaRPr/>
                    </a:p>
                  </a:txBody>
                  <a:tcPr marL="0" marR="0" marT="0" marB="0" anchor="ctr"/>
                </a:tc>
              </a:tr>
              <a:tr h="606842">
                <a:tc>
                  <a:txBody>
                    <a:bodyPr/>
                    <a:p>
                      <a:pPr marL="67945" marR="68580" algn="l"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Строительство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 нового комплекса по производству сложных фосфорсодержащих удобрений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АО «Дорогобужский фосфор»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marL="0" indent="0" algn="ctr">
                        <a:spcBef>
                          <a:spcPts val="6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22 386</a:t>
                      </a:r>
                      <a:endParaRPr/>
                    </a:p>
                  </a:txBody>
                  <a:tcPr marL="0" marR="0" marT="0" marB="0" anchor="ctr"/>
                </a:tc>
              </a:tr>
              <a:tr h="506036">
                <a:tc>
                  <a:txBody>
                    <a:bodyPr/>
                    <a:p>
                      <a:pPr marL="85725" marR="15621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Расширение производства напольных покрытий </a:t>
                      </a:r>
                      <a:endParaRPr/>
                    </a:p>
                    <a:p>
                      <a:pPr marL="85725" marR="156210" indent="0" algn="l">
                        <a:lnSpc>
                          <a:spcPts val="126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«ЭГГЕР ДРЕВПРОДУКТ ГАГАРИН»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algn="ctr">
                        <a:spcBef>
                          <a:spcPts val="4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«ЭГГЕР ДРЕВПРОДУКТ ГАГАРИН»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algn="ctr">
                        <a:spcBef>
                          <a:spcPts val="4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7 500</a:t>
                      </a:r>
                      <a:endParaRPr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24871" y="160605"/>
            <a:ext cx="11342255" cy="56669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Реализация промышленных и инвестиционных проектов до 2035 года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(в сфере железнодорожного транспорта)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411972" y="6363128"/>
            <a:ext cx="115988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  <p:graphicFrame>
        <p:nvGraphicFramePr>
          <p:cNvPr id="3" name="Таблица 3"/>
          <p:cNvGraphicFramePr>
            <a:graphicFrameLocks xmlns:a="http://schemas.openxmlformats.org/drawingml/2006/main" noGrp="1"/>
          </p:cNvGraphicFramePr>
          <p:nvPr/>
        </p:nvGraphicFramePr>
        <p:xfrm>
          <a:off x="345057" y="891153"/>
          <a:ext cx="11588638" cy="4172853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{5C22544A-7EE6-4342-B048-85BDC9FD1C3A}</a:tableStyleId>
              </a:tblPr>
              <a:tblGrid>
                <a:gridCol w="5917720"/>
                <a:gridCol w="2424023"/>
                <a:gridCol w="3246895"/>
              </a:tblGrid>
              <a:tr h="405807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Проект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Инициатор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Сумма инвестиций (млн. рублей)</a:t>
                      </a:r>
                      <a:endParaRPr/>
                    </a:p>
                  </a:txBody>
                  <a:tcPr/>
                </a:tc>
              </a:tr>
              <a:tr h="531777">
                <a:tc>
                  <a:txBody>
                    <a:bodyPr/>
                    <a:p>
                      <a:pPr marL="88900" marR="182880" indent="0" algn="l">
                        <a:lnSpc>
                          <a:spcPts val="125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Покупка</a:t>
                      </a:r>
                      <a:r>
                        <a:rPr lang="ru-RU" sz="1600" spc="-2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машинного</a:t>
                      </a:r>
                      <a:r>
                        <a:rPr lang="ru-RU" sz="1600" spc="-2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оборудования</a:t>
                      </a:r>
                      <a:r>
                        <a:rPr lang="ru-RU" sz="1600" spc="-3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и</a:t>
                      </a:r>
                      <a:r>
                        <a:rPr lang="ru-RU" sz="1600" spc="-26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транспортных</a:t>
                      </a:r>
                      <a:r>
                        <a:rPr lang="ru-RU" sz="1600" spc="-1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средств.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71755" marR="69850" algn="ctr"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ООО</a:t>
                      </a:r>
                      <a:r>
                        <a:rPr lang="ru-RU" sz="1600" spc="-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Промконсервы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algn="ctr"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68,4</a:t>
                      </a:r>
                      <a:endParaRPr/>
                    </a:p>
                  </a:txBody>
                  <a:tcPr marL="0" marR="0" marT="0" marB="0" anchor="ctr"/>
                </a:tc>
              </a:tr>
              <a:tr h="1371663">
                <a:tc>
                  <a:txBody>
                    <a:bodyPr/>
                    <a:p>
                      <a:pPr marL="88900" marR="182880" indent="0" algn="just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Расширение текущего производственно-складского комплекса, постановка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дополнительных производственных линий, введение инновационных технологий.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Мероприятия: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строительство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дополнительных помещений, приобретение и постановка технологического оборудования в собственное помещение производственного назначения, отработка инноваций.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0" algn="ctr"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ОАО «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Хлебпром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0" algn="ctr"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1919</a:t>
                      </a:r>
                      <a:endParaRPr/>
                    </a:p>
                  </a:txBody>
                  <a:tcPr marL="0" marR="0" marT="0" marB="0" anchor="ctr"/>
                </a:tc>
              </a:tr>
              <a:tr h="630377">
                <a:tc>
                  <a:txBody>
                    <a:bodyPr/>
                    <a:p>
                      <a:pPr marL="88900" marR="182880" indent="0" algn="l">
                        <a:lnSpc>
                          <a:spcPts val="125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Приобретение оборудования для производства сока.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0" marR="69850" algn="ctr"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 «Феникс»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0" marR="635" algn="ctr"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/>
                    </a:p>
                  </a:txBody>
                  <a:tcPr marL="0" marR="0" marT="0" marB="0" anchor="ctr"/>
                </a:tc>
              </a:tr>
              <a:tr h="590264">
                <a:tc>
                  <a:txBody>
                    <a:bodyPr/>
                    <a:p>
                      <a:pPr marL="88900" marR="182880" indent="0" algn="l">
                        <a:lnSpc>
                          <a:spcPts val="125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Обновление производственного оборудования.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0" marR="81915" indent="-796925" algn="ctr">
                        <a:lnSpc>
                          <a:spcPts val="1260"/>
                        </a:lnSpc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Хлебокомбинат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Руднянского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РАЙПО»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0" algn="ctr"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3,79</a:t>
                      </a:r>
                      <a:endParaRPr/>
                    </a:p>
                  </a:txBody>
                  <a:tcPr marL="0" marR="0" marT="0" marB="0" anchor="ctr"/>
                </a:tc>
              </a:tr>
              <a:tr h="551588">
                <a:tc>
                  <a:txBody>
                    <a:bodyPr/>
                    <a:p>
                      <a:pPr marL="88900" marR="182880" indent="0" algn="l">
                        <a:lnSpc>
                          <a:spcPts val="125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Строительство цеха по производству безалкогольных напитков.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0" marR="69850" algn="ctr"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Крал-консерв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0" algn="ctr"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153,6</a:t>
                      </a:r>
                      <a:endParaRPr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216896" y="477100"/>
            <a:ext cx="5758207" cy="40787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600">
                <a:latin typeface="Times New Roman"/>
                <a:ea typeface="Calibri"/>
                <a:cs typeface="Times New Roman"/>
              </a:rPr>
              <a:t>Географическая карта региона</a:t>
            </a:r>
            <a:br>
              <a:rPr lang="ru-RU" sz="1800">
                <a:latin typeface="Calibri"/>
                <a:ea typeface="Calibri"/>
                <a:cs typeface="Times New Roman"/>
              </a:rPr>
            </a:br>
            <a:endParaRPr lang="ru-RU"/>
          </a:p>
        </p:txBody>
      </p:sp>
      <p:sp>
        <p:nvSpPr>
          <p:cNvPr id="6" name="TextBox 5"/>
          <p:cNvSpPr txBox="1"/>
          <p:nvPr/>
        </p:nvSpPr>
        <p:spPr bwMode="auto">
          <a:xfrm>
            <a:off x="410286" y="6459869"/>
            <a:ext cx="8557799" cy="276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200" u="sng">
                <a:latin typeface="Times New Roman"/>
                <a:ea typeface="Calibri"/>
                <a:cs typeface="Times New Roman"/>
              </a:rPr>
              <a:t>Источник:</a:t>
            </a:r>
            <a:r>
              <a:rPr lang="ru-RU" sz="1200">
                <a:latin typeface="Times New Roman"/>
                <a:ea typeface="Calibri"/>
                <a:cs typeface="Times New Roman"/>
              </a:rPr>
              <a:t> </a:t>
            </a:r>
            <a:r>
              <a:rPr lang="en-US" sz="1200" u="sng">
                <a:latin typeface="Times New Roman"/>
                <a:ea typeface="Calibri"/>
                <a:cs typeface="Times New Roman"/>
                <a:hlinkClick r:id="rId2" tooltip="https://yandex.ru/maps/geo/smolenskaya_oblast/53000078/?ll=33.071715,54.761828&amp;z=8.02"/>
              </a:rPr>
              <a:t>https://yandex.ru/maps/geo/smolenskaya_oblast/53000078/?ll=33.071715%2C54.761828&amp;z=8.02</a:t>
            </a:r>
            <a:endParaRPr lang="ru-RU" sz="1200"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6222" t="10399" r="17878" b="6224"/>
          <a:stretch/>
        </p:blipFill>
        <p:spPr bwMode="auto">
          <a:xfrm>
            <a:off x="1286358" y="1177871"/>
            <a:ext cx="8903778" cy="460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24871" y="160605"/>
            <a:ext cx="11342255" cy="56669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Реализация промышленных и инвестиционных проектов до 2035 года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(в сфере железнодорожного транспорта)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437851" y="6370066"/>
            <a:ext cx="116851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  <p:graphicFrame>
        <p:nvGraphicFramePr>
          <p:cNvPr id="3" name="Таблица 3"/>
          <p:cNvGraphicFramePr>
            <a:graphicFrameLocks xmlns:a="http://schemas.openxmlformats.org/drawingml/2006/main" noGrp="1"/>
          </p:cNvGraphicFramePr>
          <p:nvPr/>
        </p:nvGraphicFramePr>
        <p:xfrm>
          <a:off x="310551" y="891153"/>
          <a:ext cx="11628408" cy="5242583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{5C22544A-7EE6-4342-B048-85BDC9FD1C3A}</a:tableStyleId>
              </a:tblPr>
              <a:tblGrid>
                <a:gridCol w="5960853"/>
                <a:gridCol w="2424022"/>
                <a:gridCol w="3243533"/>
              </a:tblGrid>
              <a:tr h="41823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Проект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Инициатор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Сумма инвестиций (млн. рублей)</a:t>
                      </a:r>
                      <a:endParaRPr/>
                    </a:p>
                  </a:txBody>
                  <a:tcPr/>
                </a:tc>
              </a:tr>
              <a:tr h="1037002">
                <a:tc>
                  <a:txBody>
                    <a:bodyPr/>
                    <a:p>
                      <a:pPr marL="88900" marR="18288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Оборудование и введение в эксплуатацию низкотемпературных холодильных камер, выполнение работ по бурению разведочно-эксплуатационных скважин хозяйственно-питьевого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водоснабжения и технологического обеспечения водой.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0" marR="69850" algn="ctr"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«Морские ресурсы»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0" algn="ctr"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500</a:t>
                      </a:r>
                      <a:endParaRPr/>
                    </a:p>
                  </a:txBody>
                  <a:tcPr marL="0" marR="0" marT="0" marB="0" anchor="ctr"/>
                </a:tc>
              </a:tr>
              <a:tr h="856817">
                <a:tc>
                  <a:txBody>
                    <a:bodyPr/>
                    <a:p>
                      <a:pPr marL="88900" marR="18288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Строительство сушильного комплекса, увеличение мощности масло-бакового хозяйства, устройство новой линии фильтрации, модернизация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технологического оборудования.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0" marR="69850" algn="ctr"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Агритек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0" algn="ctr"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750</a:t>
                      </a:r>
                      <a:endParaRPr/>
                    </a:p>
                  </a:txBody>
                  <a:tcPr marL="0" marR="0" marT="0" marB="0" anchor="ctr"/>
                </a:tc>
              </a:tr>
              <a:tr h="1256655">
                <a:tc>
                  <a:txBody>
                    <a:bodyPr/>
                    <a:p>
                      <a:pPr marL="68263" marR="65405" indent="20638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Реконструкция здания бывшей ремонтной мастерской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«Сельхозтехники», монтаж оборудования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пуско-наладочные работы по запуску линий по розливу соков, капитальный ремонт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административного здания,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строительство артезианской скважины.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marL="68263" marR="65405" indent="20638" algn="ctr">
                        <a:lnSpc>
                          <a:spcPts val="1245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ООО «Белорусская производственная компания»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68263" marR="65405" indent="20638" algn="ctr">
                        <a:lnSpc>
                          <a:spcPts val="1245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549,2</a:t>
                      </a:r>
                      <a:endParaRPr/>
                    </a:p>
                  </a:txBody>
                  <a:tcPr marL="0" marR="0" marT="0" marB="0" anchor="ctr"/>
                </a:tc>
              </a:tr>
              <a:tr h="373885">
                <a:tc>
                  <a:txBody>
                    <a:bodyPr/>
                    <a:p>
                      <a:pPr marL="68263" marR="65405" indent="20638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Покупка машинного оборудования и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транспортных средств.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6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Промконсервы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6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68,4</a:t>
                      </a:r>
                      <a:endParaRPr/>
                    </a:p>
                  </a:txBody>
                  <a:tcPr marL="0" marR="0" marT="0" marB="0" anchor="ctr"/>
                </a:tc>
              </a:tr>
              <a:tr h="568474">
                <a:tc>
                  <a:txBody>
                    <a:bodyPr/>
                    <a:p>
                      <a:pPr marL="68263" marR="65405" indent="20638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Строительство льнокомбината, включающего льнозавод по переработке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льнотресты и фабрику пряжи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marL="68263" marR="65405" indent="20638" algn="ctr">
                        <a:lnSpc>
                          <a:spcPts val="1245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«Русский лён»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2 355,0</a:t>
                      </a:r>
                      <a:endParaRPr/>
                    </a:p>
                  </a:txBody>
                  <a:tcPr marL="0" marR="0" marT="0" marB="0" anchor="ctr"/>
                </a:tc>
              </a:tr>
              <a:tr h="568474">
                <a:tc>
                  <a:txBody>
                    <a:bodyPr/>
                    <a:p>
                      <a:pPr marL="68263" marR="65405" indent="17463" algn="l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Предприятие по производству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шинопроводных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систем, а также других видов электротехнического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оборудования (шкафы, ячейки, гибкие шины и т.д.)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«Новые</a:t>
                      </a:r>
                      <a:endParaRPr/>
                    </a:p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энергетические системы»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/>
                    </a:p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30,0</a:t>
                      </a:r>
                      <a:endParaRPr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24871" y="160605"/>
            <a:ext cx="11342255" cy="56669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Реализация промышленных и инвестиционных проектов до 2035 года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(в сфере железнодорожного транспорта)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437851" y="6361876"/>
            <a:ext cx="116592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  <p:graphicFrame>
        <p:nvGraphicFramePr>
          <p:cNvPr id="3" name="Таблица 3"/>
          <p:cNvGraphicFramePr>
            <a:graphicFrameLocks xmlns:a="http://schemas.openxmlformats.org/drawingml/2006/main" noGrp="1"/>
          </p:cNvGraphicFramePr>
          <p:nvPr/>
        </p:nvGraphicFramePr>
        <p:xfrm>
          <a:off x="310551" y="891153"/>
          <a:ext cx="11593903" cy="5247655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{5C22544A-7EE6-4342-B048-85BDC9FD1C3A}</a:tableStyleId>
              </a:tblPr>
              <a:tblGrid>
                <a:gridCol w="5865962"/>
                <a:gridCol w="2691442"/>
                <a:gridCol w="3036499"/>
              </a:tblGrid>
              <a:tr h="569766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Проект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Инициатор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Сумма инвестиций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600">
                          <a:latin typeface="Times New Roman"/>
                          <a:cs typeface="Times New Roman"/>
                        </a:rPr>
                        <a:t>(млн. рублей)</a:t>
                      </a:r>
                      <a:endParaRPr/>
                    </a:p>
                  </a:txBody>
                  <a:tcPr/>
                </a:tc>
              </a:tr>
              <a:tr h="756961">
                <a:tc>
                  <a:txBody>
                    <a:bodyPr/>
                    <a:p>
                      <a:pPr marL="68263" marR="65405" indent="17463" algn="l">
                        <a:lnSpc>
                          <a:spcPct val="100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Предприятие по производству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специальных добавок для бетона в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строительной отрасли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«ПТФ РАСТОМ»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/>
                    </a:p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190,0</a:t>
                      </a:r>
                      <a:endParaRPr/>
                    </a:p>
                  </a:txBody>
                  <a:tcPr marL="0" marR="0" marT="0" marB="0" anchor="ctr"/>
                </a:tc>
              </a:tr>
              <a:tr h="638495">
                <a:tc>
                  <a:txBody>
                    <a:bodyPr/>
                    <a:p>
                      <a:pPr marL="68263" marR="65405" indent="20638" algn="l">
                        <a:lnSpc>
                          <a:spcPct val="200000"/>
                        </a:lnSpc>
                        <a:spcBef>
                          <a:spcPts val="64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Строительство фабрики по производству обуви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«Смоленская обувная фабрика»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/>
                    </a:p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172,5</a:t>
                      </a:r>
                      <a:endParaRPr/>
                    </a:p>
                  </a:txBody>
                  <a:tcPr marL="0" marR="0" marT="0" marB="0" anchor="ctr"/>
                </a:tc>
              </a:tr>
              <a:tr h="660866">
                <a:tc>
                  <a:txBody>
                    <a:bodyPr/>
                    <a:p>
                      <a:pPr marL="68263" marR="65405" indent="20638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Создание нового производства специализированной мебели из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алюминиевого профиля и композитных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материалов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ООО«КВАРК»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/>
                    </a:p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39,0</a:t>
                      </a:r>
                      <a:endParaRPr/>
                    </a:p>
                  </a:txBody>
                  <a:tcPr marL="0" marR="0" marT="0" marB="0" anchor="ctr"/>
                </a:tc>
              </a:tr>
              <a:tr h="663416">
                <a:tc>
                  <a:txBody>
                    <a:bodyPr/>
                    <a:p>
                      <a:pPr marL="68263" marR="65405" indent="20638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Строительство фармацевтического завода по производству готовых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лекарственных форм (без изготовления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составляющих)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</a:t>
                      </a:r>
                      <a:endParaRPr/>
                    </a:p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«СМОЛМЕДПРЕПАРАТЫ»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/>
                    </a:p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350,0</a:t>
                      </a:r>
                      <a:endParaRPr/>
                    </a:p>
                  </a:txBody>
                  <a:tcPr marL="0" marR="0" marT="0" marB="0" anchor="ctr"/>
                </a:tc>
              </a:tr>
              <a:tr h="632155">
                <a:tc>
                  <a:txBody>
                    <a:bodyPr/>
                    <a:p>
                      <a:pPr marL="68263" marR="65405" indent="20638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Строительство нового производства по изготовлению плитных клееных изделий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из натурального шпона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marL="68263" marR="65405" indent="-68263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«Смоленский фанерный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завод-1»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/>
                    </a:p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56,1</a:t>
                      </a:r>
                      <a:endParaRPr/>
                    </a:p>
                  </a:txBody>
                  <a:tcPr marL="0" marR="0" marT="0" marB="0" anchor="ctr"/>
                </a:tc>
              </a:tr>
              <a:tr h="738376">
                <a:tc>
                  <a:txBody>
                    <a:bodyPr/>
                    <a:p>
                      <a:pPr marL="68263" marR="65405" indent="20638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Предприятие по производству логистического оборудования для промышленных тепличных комплексов, а также подъемных механизмов для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строительного и логистического рынков.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marL="68263" marR="65405" indent="-68263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«Завод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ВАЛЬЦМАТИК»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/>
                    </a:p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/>
                    </a:p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165,0</a:t>
                      </a:r>
                      <a:endParaRPr/>
                    </a:p>
                  </a:txBody>
                  <a:tcPr marL="0" marR="0" marT="0" marB="0" anchor="ctr"/>
                </a:tc>
              </a:tr>
              <a:tr h="578266">
                <a:tc>
                  <a:txBody>
                    <a:bodyPr/>
                    <a:p>
                      <a:pPr marL="68263" marR="65405" indent="17463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Предприятие по производству натяжных потолков (из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экологически чистых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материалов)</a:t>
                      </a:r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p>
                      <a:pPr marL="68263" marR="65405" indent="-68263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ИП Голубцов Евгений Владимирович</a:t>
                      </a:r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/>
                    </a:p>
                    <a:p>
                      <a:pPr marL="68263" marR="65405" indent="20638" algn="ctr">
                        <a:lnSpc>
                          <a:spcPts val="124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33,92</a:t>
                      </a:r>
                      <a:endParaRPr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0" y="325970"/>
            <a:ext cx="10728960" cy="49702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Моногорода и их зависимость от железнодорожной отрасли</a:t>
            </a:r>
            <a:endParaRPr/>
          </a:p>
        </p:txBody>
      </p:sp>
      <p:graphicFrame>
        <p:nvGraphicFramePr>
          <p:cNvPr id="5" name="Таблица 5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>
          <a:off x="345055" y="896982"/>
          <a:ext cx="11470831" cy="1280160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{5C22544A-7EE6-4342-B048-85BDC9FD1C3A}</a:tableStyleId>
              </a:tblPr>
              <a:tblGrid>
                <a:gridCol w="2196841"/>
                <a:gridCol w="2816822"/>
                <a:gridCol w="3461369"/>
                <a:gridCol w="2995798"/>
              </a:tblGrid>
              <a:tr h="37084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Моногород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Численность населения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01.01.2021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Отрасль специализации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Зависимость от железнодорожной отрасли</a:t>
                      </a:r>
                      <a:endParaRPr/>
                    </a:p>
                  </a:txBody>
                  <a:tcPr/>
                </a:tc>
              </a:tr>
              <a:tr h="37084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Дорогобуж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9 202 чел.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800" b="0" i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Производство минеральных удобрений</a:t>
                      </a:r>
                      <a:endParaRPr lang="ru-RU" b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b="0">
                          <a:latin typeface="Times New Roman"/>
                          <a:cs typeface="Times New Roman"/>
                        </a:rPr>
                        <a:t>Низкая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 bwMode="auto">
          <a:xfrm>
            <a:off x="452754" y="6362937"/>
            <a:ext cx="113631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411924" y="2549471"/>
            <a:ext cx="11444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>
                <a:latin typeface="Times New Roman"/>
                <a:cs typeface="Times New Roman"/>
              </a:rPr>
              <a:t>Степень зависимости моногородов от железнодорожной отрасли определена исходя из занятости населения на предприятиях железнодорожного транспорта, а также доли железнодорожного транспорта в вывозе готовой продукции промышленных предприятий и завозе сырья.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0" y="325970"/>
            <a:ext cx="10728960" cy="49702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>
                <a:latin typeface="Times New Roman"/>
                <a:cs typeface="Times New Roman"/>
              </a:rPr>
              <a:t>Перечень учебных заведений осуществляющих подготовку специалистов </a:t>
            </a:r>
            <a:br>
              <a:rPr lang="ru-RU" sz="2400">
                <a:latin typeface="Times New Roman"/>
                <a:cs typeface="Times New Roman"/>
              </a:rPr>
            </a:br>
            <a:r>
              <a:rPr lang="ru-RU" sz="2400">
                <a:latin typeface="Times New Roman"/>
                <a:cs typeface="Times New Roman"/>
              </a:rPr>
              <a:t>в области железнодорожного транспорт</a:t>
            </a:r>
            <a:endParaRPr/>
          </a:p>
        </p:txBody>
      </p:sp>
      <p:graphicFrame>
        <p:nvGraphicFramePr>
          <p:cNvPr id="9" name="Таблица 8"/>
          <p:cNvGraphicFramePr>
            <a:graphicFrameLocks xmlns:a="http://schemas.openxmlformats.org/drawingml/2006/main" noGrp="1"/>
          </p:cNvGraphicFramePr>
          <p:nvPr/>
        </p:nvGraphicFramePr>
        <p:xfrm>
          <a:off x="370936" y="1050287"/>
          <a:ext cx="11481758" cy="2029343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{5C22544A-7EE6-4342-B048-85BDC9FD1C3A}</a:tableStyleId>
              </a:tblPr>
              <a:tblGrid>
                <a:gridCol w="1414732"/>
                <a:gridCol w="2984740"/>
                <a:gridCol w="2406769"/>
                <a:gridCol w="2423428"/>
                <a:gridCol w="2252089"/>
              </a:tblGrid>
              <a:tr h="657743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  <a:defRPr/>
                      </a:pPr>
                      <a:endParaRPr lang="ru-RU" sz="12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Город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  <a:defRPr/>
                      </a:pPr>
                      <a:endParaRPr lang="ru-RU" sz="12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Перечень филиалов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  <a:defRPr/>
                      </a:pPr>
                      <a:endParaRPr lang="ru-RU" sz="12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Почтовый адрес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Выпуск специалистов в 2022 году, чел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Контингент на 01.01.2023 года, чел</a:t>
                      </a:r>
                      <a:endParaRPr/>
                    </a:p>
                  </a:txBody>
                  <a:tcPr marL="68580" marR="68580" marT="0" marB="0"/>
                </a:tc>
              </a:tr>
              <a:tr h="255805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2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3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4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5</a:t>
                      </a:r>
                      <a:endParaRPr/>
                    </a:p>
                  </a:txBody>
                  <a:tcPr marL="68580" marR="68580" marT="0" marB="0"/>
                </a:tc>
              </a:tr>
              <a:tr h="255805"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Рославль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Рославльский</a:t>
                      </a:r>
                      <a:r>
                        <a:rPr lang="ru-RU" sz="1800">
                          <a:latin typeface="Times New Roman"/>
                          <a:ea typeface="Times New Roman"/>
                        </a:rPr>
                        <a:t> </a:t>
                      </a:r>
                      <a:br>
                        <a:rPr lang="ru-RU" sz="1800">
                          <a:latin typeface="Times New Roman"/>
                          <a:ea typeface="Times New Roman"/>
                        </a:rPr>
                      </a:br>
                      <a:r>
                        <a:rPr lang="ru-RU" sz="1800">
                          <a:latin typeface="Times New Roman"/>
                          <a:ea typeface="Times New Roman"/>
                        </a:rPr>
                        <a:t>железнодорожный </a:t>
                      </a:r>
                      <a:br>
                        <a:rPr lang="ru-RU" sz="1800">
                          <a:latin typeface="Times New Roman"/>
                          <a:ea typeface="Times New Roman"/>
                        </a:rPr>
                      </a:br>
                      <a:r>
                        <a:rPr lang="ru-RU" sz="1800">
                          <a:latin typeface="Times New Roman"/>
                          <a:ea typeface="Times New Roman"/>
                        </a:rPr>
                        <a:t>техникум - филиал ПГУПС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216500 </a:t>
                      </a:r>
                      <a:br>
                        <a:rPr lang="ru-RU" sz="1800">
                          <a:latin typeface="Times New Roman"/>
                          <a:ea typeface="Times New Roman"/>
                        </a:rPr>
                      </a:br>
                      <a:r>
                        <a:rPr lang="ru-RU" sz="1800">
                          <a:latin typeface="Times New Roman"/>
                          <a:ea typeface="Times New Roman"/>
                        </a:rPr>
                        <a:t>Смоленская область, </a:t>
                      </a:r>
                      <a:br>
                        <a:rPr lang="ru-RU" sz="1800">
                          <a:latin typeface="Times New Roman"/>
                          <a:ea typeface="Times New Roman"/>
                        </a:rPr>
                      </a:br>
                      <a:r>
                        <a:rPr lang="ru-RU" sz="1800">
                          <a:latin typeface="Times New Roman"/>
                          <a:ea typeface="Times New Roman"/>
                        </a:rPr>
                        <a:t>г. Рославль, ул. </a:t>
                      </a:r>
                      <a:br>
                        <a:rPr lang="ru-RU" sz="1800">
                          <a:latin typeface="Times New Roman"/>
                          <a:ea typeface="Times New Roman"/>
                        </a:rPr>
                      </a:br>
                      <a:r>
                        <a:rPr lang="ru-RU" sz="1800">
                          <a:latin typeface="Times New Roman"/>
                          <a:ea typeface="Times New Roman"/>
                        </a:rPr>
                        <a:t>Заслонова</a:t>
                      </a:r>
                      <a:r>
                        <a:rPr lang="ru-RU" sz="1800">
                          <a:latin typeface="Times New Roman"/>
                          <a:ea typeface="Times New Roman"/>
                        </a:rPr>
                        <a:t>, д.16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57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endParaRPr lang="ru-RU" sz="12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приём </a:t>
                      </a:r>
                      <a:br>
                        <a:rPr lang="ru-RU" sz="1800">
                          <a:latin typeface="Times New Roman"/>
                          <a:ea typeface="Times New Roman"/>
                        </a:rPr>
                      </a:br>
                      <a:r>
                        <a:rPr lang="ru-RU" sz="1800">
                          <a:latin typeface="Times New Roman"/>
                          <a:ea typeface="Times New Roman"/>
                        </a:rPr>
                        <a:t>приостановлен</a:t>
                      </a:r>
                      <a:endParaRPr/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 bwMode="auto">
          <a:xfrm>
            <a:off x="569340" y="6424767"/>
            <a:ext cx="80656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ФГБОУ ВО </a:t>
            </a:r>
            <a:r>
              <a:rPr lang="ru-RU" sz="1200">
                <a:latin typeface="Times New Roman"/>
                <a:cs typeface="Times New Roman"/>
              </a:rPr>
              <a:t>ПГУПС</a:t>
            </a:r>
            <a:endParaRPr lang="ru-RU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0" y="325970"/>
            <a:ext cx="10728960" cy="49702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Приложение 1. Перечень путей необщего пользования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489561" y="648586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по данным субъекта</a:t>
            </a:r>
            <a:endParaRPr/>
          </a:p>
        </p:txBody>
      </p:sp>
      <p:graphicFrame>
        <p:nvGraphicFramePr>
          <p:cNvPr id="6" name="Таблица 5"/>
          <p:cNvGraphicFramePr>
            <a:graphicFrameLocks xmlns:a="http://schemas.openxmlformats.org/drawingml/2006/main" noGrp="1"/>
          </p:cNvGraphicFramePr>
          <p:nvPr/>
        </p:nvGraphicFramePr>
        <p:xfrm>
          <a:off x="534838" y="991898"/>
          <a:ext cx="11222966" cy="4717381"/>
        </p:xfrm>
        <a:graphic>
          <a:graphicData uri="http://schemas.openxmlformats.org/drawingml/2006/table">
            <a:tbl>
              <a:tblPr firstRow="0" firstCol="0" lastRow="0" lastCol="0" bandRow="0" bandCol="0">
                <a:tableStyleId>{5C22544A-7EE6-4342-B048-85BDC9FD1C3A}</a:tableStyleId>
              </a:tblPr>
              <a:tblGrid>
                <a:gridCol w="3045329"/>
                <a:gridCol w="5778678"/>
                <a:gridCol w="2398959"/>
              </a:tblGrid>
              <a:tr h="217863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Станция примыкания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Наименование ПНП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Длина путей полная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</a:tr>
              <a:tr h="225671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Азотная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"Дорогобужская ТЭЦ"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5069,3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25671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Азотная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ИП Соболев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205,8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19578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  <a:cs typeface="Times New Roman"/>
                        </a:rPr>
                        <a:t>Аселье</a:t>
                      </a:r>
                      <a:endParaRPr lang="ru-RU" sz="1400" b="0" i="0" u="none" strike="noStrike">
                        <a:latin typeface="Times New Roman"/>
                        <a:cs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  <a:cs typeface="Times New Roman"/>
                        </a:rPr>
                        <a:t>АО «Концерн</a:t>
                      </a:r>
                      <a:r>
                        <a:rPr lang="ru-RU" sz="1400" b="0" i="0" u="none" strike="noStrike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400" b="0" i="0" u="none" strike="noStrike">
                          <a:latin typeface="Times New Roman"/>
                          <a:cs typeface="Times New Roman"/>
                        </a:rPr>
                        <a:t>Росэнергоатом</a:t>
                      </a:r>
                      <a:r>
                        <a:rPr lang="ru-RU" sz="1400" b="0" i="0" u="none" strike="noStrike">
                          <a:latin typeface="Times New Roman"/>
                          <a:cs typeface="Times New Roman"/>
                        </a:rPr>
                        <a:t>»</a:t>
                      </a:r>
                      <a:endParaRPr lang="ru-RU" sz="1400" b="0" i="0" u="none" strike="noStrike">
                        <a:latin typeface="Times New Roman"/>
                        <a:cs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  <a:cs typeface="Times New Roman"/>
                        </a:rPr>
                        <a:t>41818</a:t>
                      </a:r>
                      <a:endParaRPr lang="ru-RU" sz="1400" b="0" i="0" u="none" strike="noStrike">
                        <a:latin typeface="Times New Roman"/>
                        <a:cs typeface="Times New Roman"/>
                      </a:endParaRPr>
                    </a:p>
                  </a:txBody>
                  <a:tcPr marL="1813" marR="1813" marT="1813" marB="0" anchor="ctr"/>
                </a:tc>
              </a:tr>
              <a:tr h="217863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  <a:cs typeface="Times New Roman"/>
                        </a:rPr>
                        <a:t>Волоста-Пятница</a:t>
                      </a:r>
                      <a:endParaRPr lang="ru-RU" sz="1400" b="0" i="0" u="none" strike="noStrike">
                        <a:latin typeface="Times New Roman"/>
                        <a:cs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  <a:cs typeface="Times New Roman"/>
                        </a:rPr>
                        <a:t>ООО «</a:t>
                      </a:r>
                      <a:r>
                        <a:rPr lang="ru-RU" sz="1400" b="0" i="0" u="none" strike="noStrike">
                          <a:latin typeface="Times New Roman"/>
                          <a:cs typeface="Times New Roman"/>
                        </a:rPr>
                        <a:t>Угранский</a:t>
                      </a:r>
                      <a:r>
                        <a:rPr lang="ru-RU" sz="1400" b="0" i="0" u="none" strike="noStrike">
                          <a:latin typeface="Times New Roman"/>
                          <a:cs typeface="Times New Roman"/>
                        </a:rPr>
                        <a:t> карьер»</a:t>
                      </a:r>
                      <a:endParaRPr/>
                    </a:p>
                  </a:txBody>
                  <a:tcPr marL="1813" marR="1813" marT="1813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latin typeface="Times New Roman"/>
                          <a:cs typeface="Times New Roman"/>
                        </a:rPr>
                        <a:t>374</a:t>
                      </a:r>
                      <a:endParaRPr/>
                    </a:p>
                  </a:txBody>
                  <a:tcPr marL="1813" marR="1813" marT="1813" marB="0" anchor="ctr"/>
                </a:tc>
              </a:tr>
              <a:tr h="225671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Вязьма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ОАО "НВК-2"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1517,62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25671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Вязьма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ОАО "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БетЭлТранс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2700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25671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Вязьма-Брянская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"Вязьма-Брусит"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4313,83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25671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Вязьма-Брянская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ОАО "Вяземский ГОК"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2559,43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25671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Вязьма-Брянская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"Завод строительных конструкций"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1029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25671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Вязьма-Новоторжская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"Форт-Стил"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190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25671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Вязьма-Новоторжская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ОАО "Завод ЖБИ"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881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25671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Вязьма-Новоторжская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"Тагрис Молоко"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597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25671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Вязьма-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Новоторжская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ОАО "Вяземский домостроительный комбинат" 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673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25671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Азотная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ПАО "Дорогобуж"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32983,5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25671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Вязьма-Новоторжская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"ТРАНСГРУПП"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269,37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25671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Вязьма-Новоторжская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ЗАО "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Технографит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365,8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25671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Гагарин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"ЭГГЕР ДРЕВПРОДУКТ ГАГАРИН"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4918,9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25671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Гагарин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Индивидуальный предприниматель Сайета Т.А.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212,75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25671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Гнездово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"Виалтекс"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86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25671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Гнездово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"Гнездово"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3311</a:t>
                      </a:r>
                      <a:endParaRPr/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0" y="325970"/>
            <a:ext cx="10728960" cy="49702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Приложение 1. Перечень путей необщего пользования</a:t>
            </a:r>
            <a:endParaRPr/>
          </a:p>
        </p:txBody>
      </p:sp>
      <p:graphicFrame>
        <p:nvGraphicFramePr>
          <p:cNvPr id="6" name="Таблица 5"/>
          <p:cNvGraphicFramePr>
            <a:graphicFrameLocks xmlns:a="http://schemas.openxmlformats.org/drawingml/2006/main" noGrp="1"/>
          </p:cNvGraphicFramePr>
          <p:nvPr/>
        </p:nvGraphicFramePr>
        <p:xfrm>
          <a:off x="517585" y="937239"/>
          <a:ext cx="11188460" cy="4122726"/>
        </p:xfrm>
        <a:graphic>
          <a:graphicData uri="http://schemas.openxmlformats.org/drawingml/2006/table">
            <a:tbl>
              <a:tblPr firstRow="0" firstCol="0" lastRow="0" lastCol="0" bandRow="0" bandCol="0">
                <a:tableStyleId>{5C22544A-7EE6-4342-B048-85BDC9FD1C3A}</a:tableStyleId>
              </a:tblPr>
              <a:tblGrid>
                <a:gridCol w="3520904"/>
                <a:gridCol w="4565343"/>
                <a:gridCol w="3102213"/>
              </a:tblGrid>
              <a:tr h="333681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Станция примыкания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Наименование ПНП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Длина путей полная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</a:tr>
              <a:tr h="21507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Гусино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"СмолВторСталь"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305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196809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Гусино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"Терминалнефтепродукт"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486,95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1507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Гусино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"ПКФ и СФ"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662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1507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Игоревская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“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Ультрадекор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3604,9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1507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Издешково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"Структура-Н"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655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1507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Кардымово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СтандартНефть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0,46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1507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Кардымово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Нефтика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791,39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1507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Козловка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Рославльская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ДСПМК"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1530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1507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Козловка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"АГРИТЕК"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1774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1507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Красный Бор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Солид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-Смоленск"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494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15076"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Красный Бор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АО «ПСКОВВТОРМЕТ»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168,9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Красный Бор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Нефтика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2346,6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Красный Бор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"Фаянс"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258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Красный Бор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"Торговый Дом БМЗ"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872,8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Красный Бор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 "СТДС"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3019,56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Красный Бор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"Арена Принт"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342,9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1507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Красный Бор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ФГКУ 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Логистический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центр № 62»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3579,3</a:t>
                      </a:r>
                      <a:endParaRPr/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488926" y="6423062"/>
            <a:ext cx="5866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по данным субъекта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0" y="325970"/>
            <a:ext cx="10728960" cy="49702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Приложение 1. Перечень путей необщего пользования</a:t>
            </a:r>
            <a:endParaRPr/>
          </a:p>
        </p:txBody>
      </p:sp>
      <p:graphicFrame>
        <p:nvGraphicFramePr>
          <p:cNvPr id="6" name="Таблица 5"/>
          <p:cNvGraphicFramePr>
            <a:graphicFrameLocks xmlns:a="http://schemas.openxmlformats.org/drawingml/2006/main" noGrp="1"/>
          </p:cNvGraphicFramePr>
          <p:nvPr/>
        </p:nvGraphicFramePr>
        <p:xfrm>
          <a:off x="534838" y="942460"/>
          <a:ext cx="11050437" cy="4901496"/>
        </p:xfrm>
        <a:graphic>
          <a:graphicData uri="http://schemas.openxmlformats.org/drawingml/2006/table">
            <a:tbl>
              <a:tblPr firstRow="0" firstCol="0" lastRow="0" lastCol="0" bandRow="0" bandCol="0">
                <a:tableStyleId>{5C22544A-7EE6-4342-B048-85BDC9FD1C3A}</a:tableStyleId>
              </a:tblPr>
              <a:tblGrid>
                <a:gridCol w="3481463"/>
                <a:gridCol w="5454194"/>
                <a:gridCol w="2114780"/>
              </a:tblGrid>
              <a:tr h="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Станция примыкания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Наименование ПНП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Длина путей полная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</a:tr>
              <a:tr h="21507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Красный Бор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"РЕНЕНУТ"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322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1507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Красный Бор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"Софрино-Газ"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568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Милохово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"ТМК-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Ярцевский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метзавод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7598,6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Милохово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"Евронефть-Смоленск"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5801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46054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Новосмоленская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«Стекло Сервис"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802,5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Новосмоленская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"ЖД Партнер"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1971,69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1507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Новосмоленская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"Переправа"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964,44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Новосмоленская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АО "Монолит"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414,2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1507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Новосмоленская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ИП Чернов Ю. В.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195,97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1507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Новосмоленская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АО "Издательство "Высшая школа"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282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1507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Новосмоленская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ПАО "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Квадра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6785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1507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Новосмоленская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"Смоленский завод ЖБИ-2"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1210,3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1507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Новосмоленская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ИП Осокин М.В.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707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1507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Новосмоленская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ЗАО "Термопласт"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404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428339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Рославль 1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АО "ГЛАСС МАРКЕТ"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1240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1507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Рославль 1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АО "Рославльский вагоноремонтный завод"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11508,2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1507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Рославль 1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"НикоМет"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830,17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1507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Рудня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"Промконсервы"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2564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Рудня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"Калининградская транспортная компания"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1370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1507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Рябцево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"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ХимСтройСервис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1494</a:t>
                      </a:r>
                      <a:endParaRPr/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411924" y="648586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по данным субъекта</a:t>
            </a:r>
            <a:endParaRPr lang="ru-RU"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31520" y="325970"/>
            <a:ext cx="10728960" cy="49702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Приложение 1. Перечень путей необщего пользования</a:t>
            </a:r>
            <a:endParaRPr/>
          </a:p>
        </p:txBody>
      </p:sp>
      <p:graphicFrame>
        <p:nvGraphicFramePr>
          <p:cNvPr id="6" name="Таблица 5"/>
          <p:cNvGraphicFramePr>
            <a:graphicFrameLocks xmlns:a="http://schemas.openxmlformats.org/drawingml/2006/main" noGrp="1"/>
          </p:cNvGraphicFramePr>
          <p:nvPr/>
        </p:nvGraphicFramePr>
        <p:xfrm>
          <a:off x="552091" y="942460"/>
          <a:ext cx="11110822" cy="3560421"/>
        </p:xfrm>
        <a:graphic>
          <a:graphicData uri="http://schemas.openxmlformats.org/drawingml/2006/table">
            <a:tbl>
              <a:tblPr firstRow="0" firstCol="0" lastRow="0" lastCol="0" bandRow="0" bandCol="0">
                <a:tableStyleId>{5C22544A-7EE6-4342-B048-85BDC9FD1C3A}</a:tableStyleId>
              </a:tblPr>
              <a:tblGrid>
                <a:gridCol w="3545318"/>
                <a:gridCol w="5451693"/>
                <a:gridCol w="2113811"/>
              </a:tblGrid>
              <a:tr h="24139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Станция примыкания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Наименование ПНП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/>
                        <a:t>Длина путей полная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813" marR="1813" marT="1813" marB="0" anchor="ctr"/>
                </a:tc>
              </a:tr>
              <a:tr h="250049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Сафоново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УМП "Транспорт"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4997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50049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Сафоново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УМП "Транспорт"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4832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50049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Сафоново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АО  "Авангард"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5444,45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50049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Семлево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ФГКУ 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«БАСТИОН»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3601,3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50049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Смоленск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ИП 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Кугелев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С.Б.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278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50049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Смоленск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«Смоленский комбинат хлебопродуктов»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951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50049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Тычинино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ПАО  "НК"Роснефть"-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Смоленскнефтепродукт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3257,75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50049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Тычинино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ИП Петросян Э.Л.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136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50049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Тычинино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ЗАО " 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Баутек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1554,43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50049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Ярцево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ОАО  "НК"Роснефть"-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Смоленскнефтепродукт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"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389</a:t>
                      </a:r>
                      <a:endParaRPr/>
                    </a:p>
                  </a:txBody>
                  <a:tcPr marL="9525" marR="9525" marT="9525" marB="0" anchor="ctr"/>
                </a:tc>
              </a:tr>
              <a:tr h="250049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Вязьма-Брянская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«Завод НО и МО»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50049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Кардымово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ООО «ПАРИТЕТ»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1767,4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18437">
                <a:tc gridSpan="2">
                  <a:txBody>
                    <a:bodyPr/>
                    <a:p>
                      <a:pPr algn="ctr">
                        <a:defRPr/>
                      </a:pPr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Итого:</a:t>
                      </a:r>
                      <a:endParaRPr/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 marL="0" algn="ctr">
                        <a:defRPr/>
                      </a:pPr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199 424,46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411924" y="648586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по данным субъекта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84596" y="3005086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757811" y="665665"/>
            <a:ext cx="10769171" cy="5666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>
                <a:latin typeface="Times New Roman"/>
                <a:cs typeface="Times New Roman"/>
              </a:rPr>
              <a:t>Приложение 2. Проект среднесрочной инвестиционной программы на территории Смоленской области на 2023 - 2025 годы, </a:t>
            </a:r>
            <a:r>
              <a:rPr lang="ru-RU" sz="2400">
                <a:latin typeface="Times New Roman"/>
                <a:cs typeface="Times New Roman"/>
              </a:rPr>
              <a:t>млн.рублей</a:t>
            </a:r>
            <a:r>
              <a:rPr lang="ru-RU" sz="2400">
                <a:latin typeface="Times New Roman"/>
                <a:cs typeface="Times New Roman"/>
              </a:rPr>
              <a:t>, без НДС</a:t>
            </a:r>
            <a:endParaRPr/>
          </a:p>
          <a:p>
            <a:pPr algn="ctr">
              <a:defRPr/>
            </a:pPr>
            <a:endParaRPr lang="ru-RU" sz="2400">
              <a:latin typeface="Times New Roman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1980" y="1356101"/>
            <a:ext cx="11827265" cy="538566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678" t="18079" r="17117" b="19397"/>
          <a:stretch/>
        </p:blipFill>
        <p:spPr bwMode="auto">
          <a:xfrm>
            <a:off x="-1" y="1232357"/>
            <a:ext cx="12127424" cy="562564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838200" y="0"/>
            <a:ext cx="10515600" cy="566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>
                <a:latin typeface="Times New Roman"/>
                <a:cs typeface="Times New Roman"/>
              </a:rPr>
              <a:t>Проект среднесрочной инвестиционной программы на территории Владимирской области на 2023 - 2025 годы, млн. рублей, без НДС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9040" y="566692"/>
            <a:ext cx="11773920" cy="4008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09039" y="4722218"/>
            <a:ext cx="11773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*Информация по данным автоматизированной системы планирования и учёта инвестиций (АСУ ИНВЕСТ) по состоянию на 30.06.2022 г. Данные подлежат актуализации, т.к. объёмы инвестиций могут быть откорректированы при изменении параметров инвестиционного бюджета ОАО «РЖД», а также в ходе текущих корректировок инвестиционного бюджета Компании на основании решений Совета директоров и Инвестиционного комитета ОАО «РЖД».  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##</a:t>
            </a: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 Примечание: Владимирская область (1) (15)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417" t="13519" r="15885" b="15926"/>
          <a:stretch/>
        </p:blipFill>
        <p:spPr bwMode="auto">
          <a:xfrm>
            <a:off x="0" y="0"/>
            <a:ext cx="12191999" cy="7038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25364" t="12963" r="15936" b="13147"/>
          <a:stretch/>
        </p:blipFill>
        <p:spPr bwMode="auto">
          <a:xfrm>
            <a:off x="-1" y="1"/>
            <a:ext cx="12191999" cy="69722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5624" t="16945" r="17031" b="17870"/>
          <a:stretch/>
        </p:blipFill>
        <p:spPr bwMode="auto">
          <a:xfrm>
            <a:off x="0" y="19051"/>
            <a:ext cx="12192000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 l="25521" t="15742" r="16875" b="22870"/>
          <a:stretch/>
        </p:blipFill>
        <p:spPr bwMode="auto">
          <a:xfrm>
            <a:off x="-1" y="19051"/>
            <a:ext cx="12191999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/>
          <a:srcRect l="25551" t="21168" r="17161" b="14275"/>
          <a:stretch/>
        </p:blipFill>
        <p:spPr bwMode="auto">
          <a:xfrm>
            <a:off x="-1" y="0"/>
            <a:ext cx="12127424" cy="69723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807272" y="499514"/>
            <a:ext cx="6005660" cy="49271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100">
                <a:latin typeface="Times New Roman"/>
                <a:ea typeface="Calibri"/>
                <a:cs typeface="Times New Roman"/>
              </a:rPr>
              <a:t>Общие сведения о регионе</a:t>
            </a:r>
            <a:br>
              <a:rPr lang="ru-RU" sz="4400">
                <a:latin typeface="Times New Roman"/>
                <a:ea typeface="Calibri"/>
                <a:cs typeface="Times New Roman"/>
              </a:rPr>
            </a:b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10809" y="911841"/>
            <a:ext cx="4786218" cy="535657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r>
              <a:rPr lang="ru-RU" sz="1500" b="1" u="sng">
                <a:latin typeface="Times New Roman"/>
                <a:ea typeface="Calibri"/>
                <a:cs typeface="Times New Roman"/>
              </a:rPr>
              <a:t>Центральный Федеральный округ</a:t>
            </a:r>
            <a:endParaRPr/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r>
              <a:rPr lang="ru-RU" sz="1500" b="1" u="sng">
                <a:latin typeface="Times New Roman"/>
                <a:ea typeface="Calibri"/>
                <a:cs typeface="Times New Roman"/>
              </a:rPr>
              <a:t>Общая площадь региона: </a:t>
            </a:r>
            <a:r>
              <a:rPr lang="ru-RU" sz="1500">
                <a:latin typeface="Times New Roman"/>
                <a:ea typeface="Calibri"/>
                <a:cs typeface="Times New Roman"/>
              </a:rPr>
              <a:t>49 788.5 кв. км.</a:t>
            </a:r>
            <a:endParaRPr/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r>
              <a:rPr lang="ru-RU" sz="1500" b="1" u="sng">
                <a:latin typeface="Times New Roman"/>
                <a:ea typeface="Calibri"/>
                <a:cs typeface="Times New Roman"/>
              </a:rPr>
              <a:t>Население</a:t>
            </a:r>
            <a:r>
              <a:rPr lang="ru-RU" sz="1500">
                <a:latin typeface="Times New Roman"/>
                <a:ea typeface="Calibri"/>
                <a:cs typeface="Times New Roman"/>
              </a:rPr>
              <a:t>: 909</a:t>
            </a:r>
            <a:r>
              <a:rPr lang="ru-RU" sz="1500">
                <a:latin typeface="Times New Roman"/>
                <a:ea typeface="Calibri"/>
                <a:cs typeface="Times New Roman"/>
              </a:rPr>
              <a:t>.9</a:t>
            </a:r>
            <a:r>
              <a:rPr lang="ru-RU" sz="1500">
                <a:latin typeface="Times New Roman"/>
                <a:ea typeface="Calibri"/>
                <a:cs typeface="Times New Roman"/>
              </a:rPr>
              <a:t>  тыс.чел</a:t>
            </a:r>
            <a:r>
              <a:rPr lang="ru-RU" sz="1500">
                <a:latin typeface="Times New Roman"/>
                <a:ea typeface="Calibri"/>
                <a:cs typeface="Times New Roman"/>
              </a:rPr>
              <a:t>овек</a:t>
            </a:r>
            <a:endParaRPr lang="ru-RU" sz="1500"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r>
              <a:rPr lang="ru-RU" sz="1500" b="1" u="sng">
                <a:latin typeface="Times New Roman"/>
                <a:ea typeface="Calibri"/>
                <a:cs typeface="Times New Roman"/>
              </a:rPr>
              <a:t>Плотность населения</a:t>
            </a:r>
            <a:r>
              <a:rPr lang="ru-RU" sz="1500" b="1">
                <a:latin typeface="Times New Roman"/>
                <a:ea typeface="Calibri"/>
                <a:cs typeface="Times New Roman"/>
              </a:rPr>
              <a:t>: </a:t>
            </a:r>
            <a:r>
              <a:rPr lang="ru-RU" sz="1500">
                <a:latin typeface="Times New Roman"/>
                <a:ea typeface="Calibri"/>
                <a:cs typeface="Times New Roman"/>
              </a:rPr>
              <a:t>18,3 чел. </a:t>
            </a:r>
            <a:r>
              <a:rPr lang="ru-RU" sz="1500">
                <a:latin typeface="Times New Roman"/>
                <a:ea typeface="Calibri"/>
                <a:cs typeface="Times New Roman"/>
              </a:rPr>
              <a:t>н</a:t>
            </a:r>
            <a:r>
              <a:rPr lang="ru-RU" sz="1500">
                <a:latin typeface="Times New Roman"/>
                <a:ea typeface="Calibri"/>
                <a:cs typeface="Times New Roman"/>
              </a:rPr>
              <a:t>а кв.км.</a:t>
            </a:r>
            <a:endParaRPr/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r>
              <a:rPr lang="ru-RU" sz="1500" b="1" u="sng">
                <a:latin typeface="Times New Roman"/>
                <a:ea typeface="Calibri"/>
                <a:cs typeface="Times New Roman"/>
              </a:rPr>
              <a:t>Городское население</a:t>
            </a:r>
            <a:r>
              <a:rPr lang="ru-RU" sz="1500">
                <a:latin typeface="Times New Roman"/>
                <a:ea typeface="Calibri"/>
                <a:cs typeface="Times New Roman"/>
              </a:rPr>
              <a:t>: 72,2 %</a:t>
            </a:r>
            <a:endParaRPr/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r>
              <a:rPr lang="ru-RU" sz="1500" b="1" u="sng">
                <a:latin typeface="Times New Roman"/>
                <a:ea typeface="Calibri"/>
                <a:cs typeface="Times New Roman"/>
              </a:rPr>
              <a:t>Административно-территориальное деление:</a:t>
            </a:r>
            <a:endParaRPr/>
          </a:p>
          <a:p>
            <a:pPr marL="268288" algn="just">
              <a:spcAft>
                <a:spcPts val="800"/>
              </a:spcAft>
              <a:buNone/>
              <a:defRPr/>
            </a:pPr>
            <a:r>
              <a:rPr lang="ru-RU" sz="1500">
                <a:latin typeface="Times New Roman"/>
                <a:ea typeface="Calibri"/>
                <a:cs typeface="Times New Roman"/>
              </a:rPr>
              <a:t>Муниципальные районы – 25</a:t>
            </a:r>
            <a:endParaRPr/>
          </a:p>
          <a:p>
            <a:pPr marL="268288" algn="just">
              <a:spcAft>
                <a:spcPts val="800"/>
              </a:spcAft>
              <a:buNone/>
              <a:defRPr/>
            </a:pPr>
            <a:r>
              <a:rPr lang="ru-RU" sz="1500">
                <a:latin typeface="Times New Roman"/>
                <a:ea typeface="Calibri"/>
                <a:cs typeface="Times New Roman"/>
              </a:rPr>
              <a:t>Городские округа – 2</a:t>
            </a:r>
            <a:endParaRPr/>
          </a:p>
          <a:p>
            <a:pPr marL="268288" algn="just">
              <a:spcAft>
                <a:spcPts val="800"/>
              </a:spcAft>
              <a:buNone/>
              <a:defRPr/>
            </a:pPr>
            <a:r>
              <a:rPr lang="ru-RU" sz="1500">
                <a:latin typeface="Times New Roman"/>
                <a:ea typeface="Calibri"/>
                <a:cs typeface="Times New Roman"/>
              </a:rPr>
              <a:t>Городские поселения– 25</a:t>
            </a:r>
            <a:endParaRPr/>
          </a:p>
          <a:p>
            <a:pPr marL="268288" algn="just">
              <a:spcAft>
                <a:spcPts val="800"/>
              </a:spcAft>
              <a:buNone/>
              <a:defRPr/>
            </a:pPr>
            <a:r>
              <a:rPr lang="ru-RU" sz="1500">
                <a:latin typeface="Times New Roman"/>
                <a:ea typeface="Calibri"/>
                <a:cs typeface="Times New Roman"/>
              </a:rPr>
              <a:t>Сельские поселения – 298</a:t>
            </a:r>
            <a:endParaRPr/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endParaRPr lang="ru-RU" sz="220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endParaRPr lang="ru-RU" sz="2200">
              <a:latin typeface="Times New Roman"/>
              <a:ea typeface="Calibri"/>
              <a:cs typeface="Times New Roman"/>
            </a:endParaRPr>
          </a:p>
          <a:p>
            <a:pPr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 bwMode="auto">
          <a:xfrm>
            <a:off x="5947915" y="911841"/>
            <a:ext cx="43020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algn="just">
              <a:spcAft>
                <a:spcPts val="800"/>
              </a:spcAft>
              <a:buNone/>
              <a:defRPr/>
            </a:pPr>
            <a:r>
              <a:rPr lang="ru-RU" sz="1500" b="1" u="sng">
                <a:latin typeface="Times New Roman"/>
                <a:ea typeface="Calibri"/>
                <a:cs typeface="Times New Roman"/>
              </a:rPr>
              <a:t>Крупные города по численности населения:</a:t>
            </a:r>
            <a:endParaRPr/>
          </a:p>
          <a:p>
            <a:pPr marL="268288" algn="just">
              <a:spcAft>
                <a:spcPts val="800"/>
              </a:spcAft>
              <a:buNone/>
              <a:defRPr/>
            </a:pPr>
            <a:r>
              <a:rPr lang="ru-RU" sz="1500">
                <a:latin typeface="Times New Roman"/>
                <a:ea typeface="Calibri"/>
                <a:cs typeface="Times New Roman"/>
              </a:rPr>
              <a:t>Смоленск	- 	317,2</a:t>
            </a:r>
            <a:endParaRPr/>
          </a:p>
          <a:p>
            <a:pPr marL="268288" algn="just">
              <a:spcAft>
                <a:spcPts val="800"/>
              </a:spcAft>
              <a:defRPr/>
            </a:pPr>
            <a:r>
              <a:rPr lang="ru-RU" sz="1500">
                <a:latin typeface="Times New Roman"/>
                <a:cs typeface="Times New Roman"/>
              </a:rPr>
              <a:t>Вязьма	                   -	52,1</a:t>
            </a:r>
            <a:endParaRPr/>
          </a:p>
          <a:p>
            <a:pPr marL="268288" algn="just">
              <a:spcAft>
                <a:spcPts val="800"/>
              </a:spcAft>
              <a:buNone/>
              <a:defRPr/>
            </a:pPr>
            <a:r>
              <a:rPr lang="ru-RU" sz="1500" b="0" i="0">
                <a:latin typeface="Times New Roman"/>
                <a:cs typeface="Times New Roman"/>
              </a:rPr>
              <a:t>Рославль	-	47,4</a:t>
            </a:r>
            <a:endParaRPr/>
          </a:p>
          <a:p>
            <a:pPr marL="0" indent="0" algn="r">
              <a:spcAft>
                <a:spcPts val="800"/>
              </a:spcAft>
              <a:buNone/>
              <a:defRPr/>
            </a:pPr>
            <a:endParaRPr lang="ru-RU" sz="140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0" indent="0" algn="r">
              <a:spcAft>
                <a:spcPts val="800"/>
              </a:spcAft>
              <a:buNone/>
              <a:defRPr/>
            </a:pPr>
            <a:r>
              <a:rPr lang="ru-RU" sz="8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8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800">
              <a:latin typeface="Times New Roman"/>
              <a:ea typeface="Calibri"/>
              <a:cs typeface="Times New Roman"/>
            </a:endParaRPr>
          </a:p>
          <a:p>
            <a:pPr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 bwMode="auto">
          <a:xfrm>
            <a:off x="431320" y="6434939"/>
            <a:ext cx="10633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ea typeface="Calibri"/>
                <a:cs typeface="Times New Roman"/>
              </a:rPr>
              <a:t>: Федеральная служба государственной статистики</a:t>
            </a:r>
            <a:r>
              <a:rPr lang="ru-RU" sz="1000">
                <a:latin typeface="Times New Roman"/>
                <a:ea typeface="Calibri"/>
                <a:cs typeface="Times New Roman"/>
              </a:rPr>
              <a:t>.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838200" y="0"/>
            <a:ext cx="10515600" cy="566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>
                <a:latin typeface="Times New Roman"/>
                <a:cs typeface="Times New Roman"/>
              </a:rPr>
              <a:t>Проект среднесрочной инвестиционной программы на территории Владимирской области на 2023 - 2025 годы, млн. рублей, без НДС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9040" y="566692"/>
            <a:ext cx="11773920" cy="4008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09039" y="4722218"/>
            <a:ext cx="11773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*Информация по данным автоматизированной системы планирования и учёта инвестиций (АСУ ИНВЕСТ) по состоянию на 30.06.2022 г. Данные подлежат актуализации, т.к. объёмы инвестиций могут быть откорректированы при изменении параметров инвестиционного бюджета ОАО «РЖД», а также в ходе текущих корректировок инвестиционного бюджета Компании на основании решений Совета директоров и Инвестиционного комитета ОАО «РЖД».  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##</a:t>
            </a: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 Примечание: Владимирская область (1) (15)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417" t="13519" r="15885" b="15926"/>
          <a:stretch/>
        </p:blipFill>
        <p:spPr bwMode="auto">
          <a:xfrm>
            <a:off x="0" y="0"/>
            <a:ext cx="12191999" cy="7038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25364" t="12963" r="15936" b="13147"/>
          <a:stretch/>
        </p:blipFill>
        <p:spPr bwMode="auto">
          <a:xfrm>
            <a:off x="-1" y="1"/>
            <a:ext cx="12191999" cy="69722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5624" t="16945" r="17031" b="17870"/>
          <a:stretch/>
        </p:blipFill>
        <p:spPr bwMode="auto">
          <a:xfrm>
            <a:off x="0" y="19051"/>
            <a:ext cx="12192000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 l="25521" t="15742" r="16875" b="22870"/>
          <a:stretch/>
        </p:blipFill>
        <p:spPr bwMode="auto">
          <a:xfrm>
            <a:off x="-1" y="19051"/>
            <a:ext cx="12191999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/>
          <a:srcRect l="25551" t="21168" r="17161" b="14275"/>
          <a:stretch/>
        </p:blipFill>
        <p:spPr bwMode="auto">
          <a:xfrm>
            <a:off x="-1" y="0"/>
            <a:ext cx="12127424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/>
          <a:srcRect l="25805" t="17928" r="16906" b="16760"/>
          <a:stretch/>
        </p:blipFill>
        <p:spPr bwMode="auto">
          <a:xfrm>
            <a:off x="-2" y="19051"/>
            <a:ext cx="12192001" cy="695324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838200" y="0"/>
            <a:ext cx="10515600" cy="566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>
                <a:latin typeface="Times New Roman"/>
                <a:cs typeface="Times New Roman"/>
              </a:rPr>
              <a:t>Проект среднесрочной инвестиционной программы на территории Владимирской области на 2023 - 2025 годы, млн. рублей, без НДС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9040" y="566692"/>
            <a:ext cx="11773920" cy="4008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09039" y="4722218"/>
            <a:ext cx="11773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*Информация по данным автоматизированной системы планирования и учёта инвестиций (АСУ ИНВЕСТ) по состоянию на 30.06.2022 г. Данные подлежат актуализации, т.к. объёмы инвестиций могут быть откорректированы при изменении параметров инвестиционного бюджета ОАО «РЖД», а также в ходе текущих корректировок инвестиционного бюджета Компании на основании решений Совета директоров и Инвестиционного комитета ОАО «РЖД».  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##</a:t>
            </a: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 Примечание: Владимирская область (1) (15)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417" t="13519" r="15885" b="15926"/>
          <a:stretch/>
        </p:blipFill>
        <p:spPr bwMode="auto">
          <a:xfrm>
            <a:off x="0" y="0"/>
            <a:ext cx="12191999" cy="7038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25364" t="12963" r="15936" b="13147"/>
          <a:stretch/>
        </p:blipFill>
        <p:spPr bwMode="auto">
          <a:xfrm>
            <a:off x="-1" y="1"/>
            <a:ext cx="12191999" cy="69722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5624" t="16945" r="17031" b="17870"/>
          <a:stretch/>
        </p:blipFill>
        <p:spPr bwMode="auto">
          <a:xfrm>
            <a:off x="0" y="19051"/>
            <a:ext cx="12192000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 l="25521" t="15742" r="16875" b="22870"/>
          <a:stretch/>
        </p:blipFill>
        <p:spPr bwMode="auto">
          <a:xfrm>
            <a:off x="-1" y="19051"/>
            <a:ext cx="12191999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/>
          <a:srcRect l="25551" t="21168" r="17161" b="14275"/>
          <a:stretch/>
        </p:blipFill>
        <p:spPr bwMode="auto">
          <a:xfrm>
            <a:off x="-1" y="0"/>
            <a:ext cx="12127424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/>
          <a:srcRect l="25805" t="17928" r="16906" b="16760"/>
          <a:stretch/>
        </p:blipFill>
        <p:spPr bwMode="auto">
          <a:xfrm>
            <a:off x="-2" y="19051"/>
            <a:ext cx="12192001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/>
          <a:srcRect l="25635" t="18982" r="16694" b="13295"/>
          <a:stretch/>
        </p:blipFill>
        <p:spPr bwMode="auto">
          <a:xfrm>
            <a:off x="0" y="12430"/>
            <a:ext cx="12192000" cy="696648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838200" y="0"/>
            <a:ext cx="10515600" cy="566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>
                <a:latin typeface="Times New Roman"/>
                <a:cs typeface="Times New Roman"/>
              </a:rPr>
              <a:t>Проект среднесрочной инвестиционной программы на территории Владимирской области на 2023 - 2025 годы, млн. рублей, без НДС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9040" y="566692"/>
            <a:ext cx="11773920" cy="4008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09039" y="4722218"/>
            <a:ext cx="11773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*Информация по данным автоматизированной системы планирования и учёта инвестиций (АСУ ИНВЕСТ) по состоянию на 30.06.2022 г. Данные подлежат актуализации, т.к. объёмы инвестиций могут быть откорректированы при изменении параметров инвестиционного бюджета ОАО «РЖД», а также в ходе текущих корректировок инвестиционного бюджета Компании на основании решений Совета директоров и Инвестиционного комитета ОАО «РЖД».  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##</a:t>
            </a: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 Примечание: Владимирская область (1) (15)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417" t="13519" r="15885" b="15926"/>
          <a:stretch/>
        </p:blipFill>
        <p:spPr bwMode="auto">
          <a:xfrm>
            <a:off x="0" y="0"/>
            <a:ext cx="12191999" cy="7038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25364" t="12963" r="15936" b="13147"/>
          <a:stretch/>
        </p:blipFill>
        <p:spPr bwMode="auto">
          <a:xfrm>
            <a:off x="-1" y="1"/>
            <a:ext cx="12191999" cy="69722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5624" t="16945" r="17031" b="17870"/>
          <a:stretch/>
        </p:blipFill>
        <p:spPr bwMode="auto">
          <a:xfrm>
            <a:off x="0" y="19051"/>
            <a:ext cx="12192000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 l="25521" t="15742" r="16875" b="22870"/>
          <a:stretch/>
        </p:blipFill>
        <p:spPr bwMode="auto">
          <a:xfrm>
            <a:off x="-1" y="19051"/>
            <a:ext cx="12191999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/>
          <a:srcRect l="25551" t="21168" r="17161" b="14275"/>
          <a:stretch/>
        </p:blipFill>
        <p:spPr bwMode="auto">
          <a:xfrm>
            <a:off x="-1" y="0"/>
            <a:ext cx="12127424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/>
          <a:srcRect l="25805" t="17928" r="16906" b="16760"/>
          <a:stretch/>
        </p:blipFill>
        <p:spPr bwMode="auto">
          <a:xfrm>
            <a:off x="-2" y="19051"/>
            <a:ext cx="12192001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/>
          <a:srcRect l="25635" t="18982" r="16694" b="13295"/>
          <a:stretch/>
        </p:blipFill>
        <p:spPr bwMode="auto">
          <a:xfrm>
            <a:off x="0" y="12430"/>
            <a:ext cx="12192000" cy="696648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/>
          <a:srcRect l="25551" t="13860" r="16992" b="20829"/>
          <a:stretch/>
        </p:blipFill>
        <p:spPr bwMode="auto">
          <a:xfrm>
            <a:off x="-2" y="0"/>
            <a:ext cx="12192000" cy="69723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838200" y="0"/>
            <a:ext cx="10515600" cy="566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>
                <a:latin typeface="Times New Roman"/>
                <a:cs typeface="Times New Roman"/>
              </a:rPr>
              <a:t>Проект среднесрочной инвестиционной программы на территории Владимирской области на 2023 - 2025 годы, млн. рублей, без НДС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9040" y="566692"/>
            <a:ext cx="11773920" cy="4008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09039" y="4722218"/>
            <a:ext cx="11773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*Информация по данным автоматизированной системы планирования и учёта инвестиций (АСУ ИНВЕСТ) по состоянию на 30.06.2022 г. Данные подлежат актуализации, т.к. объёмы инвестиций могут быть откорректированы при изменении параметров инвестиционного бюджета ОАО «РЖД», а также в ходе текущих корректировок инвестиционного бюджета Компании на основании решений Совета директоров и Инвестиционного комитета ОАО «РЖД».  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##</a:t>
            </a: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 Примечание: Владимирская область (1) (15)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417" t="13519" r="15885" b="15926"/>
          <a:stretch/>
        </p:blipFill>
        <p:spPr bwMode="auto">
          <a:xfrm>
            <a:off x="0" y="0"/>
            <a:ext cx="12191999" cy="7038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25364" t="12963" r="15936" b="13147"/>
          <a:stretch/>
        </p:blipFill>
        <p:spPr bwMode="auto">
          <a:xfrm>
            <a:off x="-1" y="1"/>
            <a:ext cx="12191999" cy="69722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5624" t="16945" r="17031" b="17870"/>
          <a:stretch/>
        </p:blipFill>
        <p:spPr bwMode="auto">
          <a:xfrm>
            <a:off x="0" y="19051"/>
            <a:ext cx="12192000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 l="25521" t="15742" r="16875" b="22870"/>
          <a:stretch/>
        </p:blipFill>
        <p:spPr bwMode="auto">
          <a:xfrm>
            <a:off x="-1" y="19051"/>
            <a:ext cx="12191999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/>
          <a:srcRect l="25551" t="21168" r="17161" b="14275"/>
          <a:stretch/>
        </p:blipFill>
        <p:spPr bwMode="auto">
          <a:xfrm>
            <a:off x="-1" y="0"/>
            <a:ext cx="12127424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/>
          <a:srcRect l="25805" t="17928" r="16906" b="16760"/>
          <a:stretch/>
        </p:blipFill>
        <p:spPr bwMode="auto">
          <a:xfrm>
            <a:off x="-2" y="19051"/>
            <a:ext cx="12192001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/>
          <a:srcRect l="25635" t="18982" r="16694" b="13295"/>
          <a:stretch/>
        </p:blipFill>
        <p:spPr bwMode="auto">
          <a:xfrm>
            <a:off x="0" y="12430"/>
            <a:ext cx="12192000" cy="696648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/>
          <a:srcRect l="25551" t="13860" r="16992" b="20829"/>
          <a:stretch/>
        </p:blipFill>
        <p:spPr bwMode="auto">
          <a:xfrm>
            <a:off x="-2" y="0"/>
            <a:ext cx="12192000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/>
          <a:srcRect l="25763" t="17025" r="16822" b="16308"/>
          <a:stretch/>
        </p:blipFill>
        <p:spPr bwMode="auto">
          <a:xfrm>
            <a:off x="0" y="19051"/>
            <a:ext cx="12191998" cy="701992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838200" y="0"/>
            <a:ext cx="10515600" cy="566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>
                <a:latin typeface="Times New Roman"/>
                <a:cs typeface="Times New Roman"/>
              </a:rPr>
              <a:t>Проект среднесрочной инвестиционной программы на территории Владимирской области на 2023 - 2025 годы, млн. рублей, без НДС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9040" y="566692"/>
            <a:ext cx="11773920" cy="4008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09039" y="4722218"/>
            <a:ext cx="11773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*Информация по данным автоматизированной системы планирования и учёта инвестиций (АСУ ИНВЕСТ) по состоянию на 30.06.2022 г. Данные подлежат актуализации, т.к. объёмы инвестиций могут быть откорректированы при изменении параметров инвестиционного бюджета ОАО «РЖД», а также в ходе текущих корректировок инвестиционного бюджета Компании на основании решений Совета директоров и Инвестиционного комитета ОАО «РЖД».  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##</a:t>
            </a: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 Примечание: Владимирская область (1) (15)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417" t="13519" r="15885" b="15926"/>
          <a:stretch/>
        </p:blipFill>
        <p:spPr bwMode="auto">
          <a:xfrm>
            <a:off x="0" y="0"/>
            <a:ext cx="12191999" cy="7038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25364" t="12963" r="15936" b="13147"/>
          <a:stretch/>
        </p:blipFill>
        <p:spPr bwMode="auto">
          <a:xfrm>
            <a:off x="-1" y="1"/>
            <a:ext cx="12191999" cy="69722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5624" t="16945" r="17031" b="17870"/>
          <a:stretch/>
        </p:blipFill>
        <p:spPr bwMode="auto">
          <a:xfrm>
            <a:off x="0" y="19051"/>
            <a:ext cx="12192000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 l="25521" t="15742" r="16875" b="22870"/>
          <a:stretch/>
        </p:blipFill>
        <p:spPr bwMode="auto">
          <a:xfrm>
            <a:off x="-1" y="19051"/>
            <a:ext cx="12191999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/>
          <a:srcRect l="25551" t="21168" r="17161" b="14275"/>
          <a:stretch/>
        </p:blipFill>
        <p:spPr bwMode="auto">
          <a:xfrm>
            <a:off x="-1" y="0"/>
            <a:ext cx="12127424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/>
          <a:srcRect l="25805" t="17928" r="16906" b="16760"/>
          <a:stretch/>
        </p:blipFill>
        <p:spPr bwMode="auto">
          <a:xfrm>
            <a:off x="-2" y="19051"/>
            <a:ext cx="12192001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/>
          <a:srcRect l="25635" t="18982" r="16694" b="13295"/>
          <a:stretch/>
        </p:blipFill>
        <p:spPr bwMode="auto">
          <a:xfrm>
            <a:off x="0" y="12430"/>
            <a:ext cx="12192000" cy="696648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/>
          <a:srcRect l="25551" t="13860" r="16992" b="20829"/>
          <a:stretch/>
        </p:blipFill>
        <p:spPr bwMode="auto">
          <a:xfrm>
            <a:off x="-2" y="0"/>
            <a:ext cx="12192000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/>
          <a:srcRect l="25763" t="17025" r="16822" b="16308"/>
          <a:stretch/>
        </p:blipFill>
        <p:spPr bwMode="auto">
          <a:xfrm>
            <a:off x="0" y="19051"/>
            <a:ext cx="12191998" cy="701992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2"/>
          <a:srcRect l="25466" t="15969" r="17033" b="17438"/>
          <a:stretch/>
        </p:blipFill>
        <p:spPr bwMode="auto">
          <a:xfrm>
            <a:off x="-2" y="12431"/>
            <a:ext cx="12192000" cy="702654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838200" y="0"/>
            <a:ext cx="10515600" cy="566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>
                <a:latin typeface="Times New Roman"/>
                <a:cs typeface="Times New Roman"/>
              </a:rPr>
              <a:t>Проект среднесрочной инвестиционной программы на территории Владимирской области на 2023 - 2025 годы, млн. рублей, без НДС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9040" y="566692"/>
            <a:ext cx="11773920" cy="4008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09039" y="4722218"/>
            <a:ext cx="11773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*Информация по данным автоматизированной системы планирования и учёта инвестиций (АСУ ИНВЕСТ) по состоянию на 30.06.2022 г. Данные подлежат актуализации, т.к. объёмы инвестиций могут быть откорректированы при изменении параметров инвестиционного бюджета ОАО «РЖД», а также в ходе текущих корректировок инвестиционного бюджета Компании на основании решений Совета директоров и Инвестиционного комитета ОАО «РЖД».  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##</a:t>
            </a: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 Примечание: Владимирская область (1) (15)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417" t="13519" r="15885" b="15926"/>
          <a:stretch/>
        </p:blipFill>
        <p:spPr bwMode="auto">
          <a:xfrm>
            <a:off x="0" y="0"/>
            <a:ext cx="12191999" cy="7038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25364" t="12963" r="15936" b="13147"/>
          <a:stretch/>
        </p:blipFill>
        <p:spPr bwMode="auto">
          <a:xfrm>
            <a:off x="-1" y="1"/>
            <a:ext cx="12191999" cy="69722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5624" t="16945" r="17031" b="17870"/>
          <a:stretch/>
        </p:blipFill>
        <p:spPr bwMode="auto">
          <a:xfrm>
            <a:off x="0" y="19051"/>
            <a:ext cx="12192000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 l="25521" t="15742" r="16875" b="22870"/>
          <a:stretch/>
        </p:blipFill>
        <p:spPr bwMode="auto">
          <a:xfrm>
            <a:off x="-1" y="19051"/>
            <a:ext cx="12191999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/>
          <a:srcRect l="25551" t="21168" r="17161" b="14275"/>
          <a:stretch/>
        </p:blipFill>
        <p:spPr bwMode="auto">
          <a:xfrm>
            <a:off x="-1" y="0"/>
            <a:ext cx="12127424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/>
          <a:srcRect l="25805" t="17928" r="16906" b="16760"/>
          <a:stretch/>
        </p:blipFill>
        <p:spPr bwMode="auto">
          <a:xfrm>
            <a:off x="-2" y="19051"/>
            <a:ext cx="12192001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/>
          <a:srcRect l="25635" t="18982" r="16694" b="13295"/>
          <a:stretch/>
        </p:blipFill>
        <p:spPr bwMode="auto">
          <a:xfrm>
            <a:off x="0" y="12430"/>
            <a:ext cx="12192000" cy="696648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/>
          <a:srcRect l="25551" t="13860" r="16992" b="20829"/>
          <a:stretch/>
        </p:blipFill>
        <p:spPr bwMode="auto">
          <a:xfrm>
            <a:off x="-2" y="0"/>
            <a:ext cx="12192000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/>
          <a:srcRect l="25763" t="17025" r="16822" b="16308"/>
          <a:stretch/>
        </p:blipFill>
        <p:spPr bwMode="auto">
          <a:xfrm>
            <a:off x="0" y="19051"/>
            <a:ext cx="12191998" cy="701992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2"/>
          <a:srcRect l="25466" t="15969" r="17033" b="17438"/>
          <a:stretch/>
        </p:blipFill>
        <p:spPr bwMode="auto">
          <a:xfrm>
            <a:off x="-2" y="12431"/>
            <a:ext cx="12192000" cy="702654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3"/>
          <a:srcRect l="25592" t="23804" r="16738" b="9605"/>
          <a:stretch/>
        </p:blipFill>
        <p:spPr bwMode="auto">
          <a:xfrm>
            <a:off x="0" y="19052"/>
            <a:ext cx="12192000" cy="701992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838200" y="0"/>
            <a:ext cx="10515600" cy="566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>
                <a:latin typeface="Times New Roman"/>
                <a:cs typeface="Times New Roman"/>
              </a:rPr>
              <a:t>Проект среднесрочной инвестиционной программы на территории Владимирской области на 2023 - 2025 годы, млн. рублей, без НДС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9040" y="566692"/>
            <a:ext cx="11773920" cy="4008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09039" y="4722218"/>
            <a:ext cx="11773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*Информация по данным автоматизированной системы планирования и учёта инвестиций (АСУ ИНВЕСТ) по состоянию на 30.06.2022 г. Данные подлежат актуализации, т.к. объёмы инвестиций могут быть откорректированы при изменении параметров инвестиционного бюджета ОАО «РЖД», а также в ходе текущих корректировок инвестиционного бюджета Компании на основании решений Совета директоров и Инвестиционного комитета ОАО «РЖД».  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##</a:t>
            </a: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 Примечание: Владимирская область (1) (15)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417" t="13519" r="15885" b="15926"/>
          <a:stretch/>
        </p:blipFill>
        <p:spPr bwMode="auto">
          <a:xfrm>
            <a:off x="0" y="0"/>
            <a:ext cx="12191999" cy="7038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25364" t="12963" r="15936" b="13147"/>
          <a:stretch/>
        </p:blipFill>
        <p:spPr bwMode="auto">
          <a:xfrm>
            <a:off x="-1" y="1"/>
            <a:ext cx="12191999" cy="69722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5624" t="16945" r="17031" b="17870"/>
          <a:stretch/>
        </p:blipFill>
        <p:spPr bwMode="auto">
          <a:xfrm>
            <a:off x="0" y="19051"/>
            <a:ext cx="12192000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 l="25521" t="15742" r="16875" b="22870"/>
          <a:stretch/>
        </p:blipFill>
        <p:spPr bwMode="auto">
          <a:xfrm>
            <a:off x="-1" y="19051"/>
            <a:ext cx="12191999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/>
          <a:srcRect l="25551" t="21168" r="17161" b="14275"/>
          <a:stretch/>
        </p:blipFill>
        <p:spPr bwMode="auto">
          <a:xfrm>
            <a:off x="-1" y="0"/>
            <a:ext cx="12127424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/>
          <a:srcRect l="25805" t="17928" r="16906" b="16760"/>
          <a:stretch/>
        </p:blipFill>
        <p:spPr bwMode="auto">
          <a:xfrm>
            <a:off x="-2" y="19051"/>
            <a:ext cx="12192001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/>
          <a:srcRect l="25635" t="18982" r="16694" b="13295"/>
          <a:stretch/>
        </p:blipFill>
        <p:spPr bwMode="auto">
          <a:xfrm>
            <a:off x="0" y="12430"/>
            <a:ext cx="12192000" cy="696648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/>
          <a:srcRect l="25551" t="13860" r="16992" b="20829"/>
          <a:stretch/>
        </p:blipFill>
        <p:spPr bwMode="auto">
          <a:xfrm>
            <a:off x="-2" y="0"/>
            <a:ext cx="12192000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/>
          <a:srcRect l="25763" t="17025" r="16822" b="16308"/>
          <a:stretch/>
        </p:blipFill>
        <p:spPr bwMode="auto">
          <a:xfrm>
            <a:off x="0" y="19051"/>
            <a:ext cx="12191998" cy="701992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2"/>
          <a:srcRect l="25466" t="15969" r="17033" b="17438"/>
          <a:stretch/>
        </p:blipFill>
        <p:spPr bwMode="auto">
          <a:xfrm>
            <a:off x="-2" y="12431"/>
            <a:ext cx="12192000" cy="702654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3"/>
          <a:srcRect l="25592" t="23804" r="16738" b="9605"/>
          <a:stretch/>
        </p:blipFill>
        <p:spPr bwMode="auto">
          <a:xfrm>
            <a:off x="0" y="19052"/>
            <a:ext cx="12192000" cy="701992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4"/>
          <a:srcRect l="25551" t="22975" r="17119" b="10358"/>
          <a:stretch/>
        </p:blipFill>
        <p:spPr bwMode="auto">
          <a:xfrm>
            <a:off x="61992" y="19052"/>
            <a:ext cx="12130005" cy="695986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Проект среднесрочной инвестиционной программы</a:t>
            </a: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838200" y="0"/>
            <a:ext cx="10515600" cy="566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>
                <a:latin typeface="Times New Roman"/>
                <a:cs typeface="Times New Roman"/>
              </a:rPr>
              <a:t>Проект среднесрочной инвестиционной программы на территории Владимирской области на 2023 - 2025 годы, млн. рублей, без НДС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9040" y="566692"/>
            <a:ext cx="11773920" cy="4008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09039" y="4722218"/>
            <a:ext cx="11773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*Информация по данным автоматизированной системы планирования и учёта инвестиций (АСУ ИНВЕСТ) по состоянию на 30.06.2022 г. Данные подлежат актуализации, т.к. объёмы инвестиций могут быть откорректированы при изменении параметров инвестиционного бюджета ОАО «РЖД», а также в ходе текущих корректировок инвестиционного бюджета Компании на основании решений Совета директоров и Инвестиционного комитета ОАО «РЖД».  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##</a:t>
            </a: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 Примечание: Владимирская область (1) (15)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417" t="13519" r="15885" b="15926"/>
          <a:stretch/>
        </p:blipFill>
        <p:spPr bwMode="auto">
          <a:xfrm>
            <a:off x="0" y="0"/>
            <a:ext cx="12191999" cy="7038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25364" t="12963" r="15936" b="13147"/>
          <a:stretch/>
        </p:blipFill>
        <p:spPr bwMode="auto">
          <a:xfrm>
            <a:off x="-1" y="1"/>
            <a:ext cx="12191999" cy="69722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5624" t="16945" r="17031" b="17870"/>
          <a:stretch/>
        </p:blipFill>
        <p:spPr bwMode="auto">
          <a:xfrm>
            <a:off x="0" y="19051"/>
            <a:ext cx="12192000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 l="25521" t="15742" r="16875" b="22870"/>
          <a:stretch/>
        </p:blipFill>
        <p:spPr bwMode="auto">
          <a:xfrm>
            <a:off x="-1" y="19051"/>
            <a:ext cx="12191999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/>
          <a:srcRect l="25551" t="21168" r="17161" b="14275"/>
          <a:stretch/>
        </p:blipFill>
        <p:spPr bwMode="auto">
          <a:xfrm>
            <a:off x="-1" y="0"/>
            <a:ext cx="12127424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/>
          <a:srcRect l="25805" t="17928" r="16906" b="16760"/>
          <a:stretch/>
        </p:blipFill>
        <p:spPr bwMode="auto">
          <a:xfrm>
            <a:off x="-2" y="19051"/>
            <a:ext cx="12192001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/>
          <a:srcRect l="25635" t="18982" r="16694" b="13295"/>
          <a:stretch/>
        </p:blipFill>
        <p:spPr bwMode="auto">
          <a:xfrm>
            <a:off x="0" y="12430"/>
            <a:ext cx="12192000" cy="696648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/>
          <a:srcRect l="25551" t="13860" r="16992" b="20829"/>
          <a:stretch/>
        </p:blipFill>
        <p:spPr bwMode="auto">
          <a:xfrm>
            <a:off x="-2" y="0"/>
            <a:ext cx="12192000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/>
          <a:srcRect l="25763" t="17025" r="16822" b="16308"/>
          <a:stretch/>
        </p:blipFill>
        <p:spPr bwMode="auto">
          <a:xfrm>
            <a:off x="0" y="19051"/>
            <a:ext cx="12191998" cy="701992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2"/>
          <a:srcRect l="25466" t="15969" r="17033" b="17438"/>
          <a:stretch/>
        </p:blipFill>
        <p:spPr bwMode="auto">
          <a:xfrm>
            <a:off x="-2" y="12431"/>
            <a:ext cx="12192000" cy="702654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3"/>
          <a:srcRect l="25592" t="23804" r="16738" b="9605"/>
          <a:stretch/>
        </p:blipFill>
        <p:spPr bwMode="auto">
          <a:xfrm>
            <a:off x="0" y="19052"/>
            <a:ext cx="12192000" cy="701992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4"/>
          <a:srcRect l="25551" t="22975" r="17119" b="10358"/>
          <a:stretch/>
        </p:blipFill>
        <p:spPr bwMode="auto">
          <a:xfrm>
            <a:off x="61992" y="19052"/>
            <a:ext cx="12130005" cy="695986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5"/>
          <a:srcRect l="25720" t="17250" r="16948" b="14801"/>
          <a:stretch/>
        </p:blipFill>
        <p:spPr bwMode="auto">
          <a:xfrm>
            <a:off x="0" y="19052"/>
            <a:ext cx="12192000" cy="701992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Приложение 2. </a:t>
            </a:r>
            <a:r>
              <a:rPr lang="ru-RU">
                <a:latin typeface="Times New Roman"/>
                <a:cs typeface="Times New Roman"/>
              </a:rPr>
              <a:t>Проект среднесрочной инвестиционной программы</a:t>
            </a: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838200" y="0"/>
            <a:ext cx="10515600" cy="566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>
                <a:latin typeface="Times New Roman"/>
                <a:cs typeface="Times New Roman"/>
              </a:rPr>
              <a:t>Проект среднесрочной инвестиционной программы на территории Владимирской области на 2023 - 2025 годы, млн. рублей, без НДС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9040" y="566692"/>
            <a:ext cx="11773920" cy="4008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09039" y="4722218"/>
            <a:ext cx="11773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*Информация по данным автоматизированной системы планирования и учёта инвестиций (АСУ ИНВЕСТ) по состоянию на 30.06.2022 г. Данные подлежат актуализации, т.к. объёмы инвестиций могут быть откорректированы при изменении параметров инвестиционного бюджета ОАО «РЖД», а также в ходе текущих корректировок инвестиционного бюджета Компании на основании решений Совета директоров и Инвестиционного комитета ОАО «РЖД».  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##</a:t>
            </a: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 Примечание: Владимирская область (1) (15)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417" t="13519" r="15885" b="15926"/>
          <a:stretch/>
        </p:blipFill>
        <p:spPr bwMode="auto">
          <a:xfrm>
            <a:off x="0" y="0"/>
            <a:ext cx="12191999" cy="7038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25364" t="12963" r="15936" b="13147"/>
          <a:stretch/>
        </p:blipFill>
        <p:spPr bwMode="auto">
          <a:xfrm>
            <a:off x="-1" y="1"/>
            <a:ext cx="12191999" cy="69722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5624" t="16945" r="17031" b="17870"/>
          <a:stretch/>
        </p:blipFill>
        <p:spPr bwMode="auto">
          <a:xfrm>
            <a:off x="0" y="19051"/>
            <a:ext cx="12192000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 l="25521" t="15742" r="16875" b="22870"/>
          <a:stretch/>
        </p:blipFill>
        <p:spPr bwMode="auto">
          <a:xfrm>
            <a:off x="-1" y="19051"/>
            <a:ext cx="12191999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/>
          <a:srcRect l="25551" t="21168" r="17161" b="14275"/>
          <a:stretch/>
        </p:blipFill>
        <p:spPr bwMode="auto">
          <a:xfrm>
            <a:off x="-1" y="0"/>
            <a:ext cx="12127424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/>
          <a:srcRect l="25805" t="17928" r="16906" b="16760"/>
          <a:stretch/>
        </p:blipFill>
        <p:spPr bwMode="auto">
          <a:xfrm>
            <a:off x="-2" y="19051"/>
            <a:ext cx="12192001" cy="69532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/>
          <a:srcRect l="25635" t="18982" r="16694" b="13295"/>
          <a:stretch/>
        </p:blipFill>
        <p:spPr bwMode="auto">
          <a:xfrm>
            <a:off x="0" y="12430"/>
            <a:ext cx="12192000" cy="696648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/>
          <a:srcRect l="25551" t="13860" r="16992" b="20829"/>
          <a:stretch/>
        </p:blipFill>
        <p:spPr bwMode="auto">
          <a:xfrm>
            <a:off x="-2" y="0"/>
            <a:ext cx="12192000" cy="6972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/>
          <a:srcRect l="25763" t="17025" r="16822" b="16308"/>
          <a:stretch/>
        </p:blipFill>
        <p:spPr bwMode="auto">
          <a:xfrm>
            <a:off x="0" y="19051"/>
            <a:ext cx="12191998" cy="701992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2"/>
          <a:srcRect l="25466" t="15969" r="17033" b="17438"/>
          <a:stretch/>
        </p:blipFill>
        <p:spPr bwMode="auto">
          <a:xfrm>
            <a:off x="-2" y="12431"/>
            <a:ext cx="12192000" cy="702654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3"/>
          <a:srcRect l="25592" t="23804" r="16738" b="9605"/>
          <a:stretch/>
        </p:blipFill>
        <p:spPr bwMode="auto">
          <a:xfrm>
            <a:off x="0" y="19052"/>
            <a:ext cx="12192000" cy="701992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4"/>
          <a:srcRect l="25551" t="22975" r="17119" b="10358"/>
          <a:stretch/>
        </p:blipFill>
        <p:spPr bwMode="auto">
          <a:xfrm>
            <a:off x="61992" y="19052"/>
            <a:ext cx="12130005" cy="695986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5"/>
          <a:srcRect l="25720" t="17250" r="16948" b="14801"/>
          <a:stretch/>
        </p:blipFill>
        <p:spPr bwMode="auto">
          <a:xfrm>
            <a:off x="0" y="19052"/>
            <a:ext cx="12192000" cy="701992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6"/>
          <a:srcRect l="25635" t="21469" r="16864" b="8399"/>
          <a:stretch/>
        </p:blipFill>
        <p:spPr bwMode="auto">
          <a:xfrm>
            <a:off x="-1" y="-175486"/>
            <a:ext cx="12191998" cy="721446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05636"/>
            <a:ext cx="10515600" cy="98425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Крупнейшие предприятия региона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взаимодействующие с железнодорожным транспортом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407576" y="6442501"/>
            <a:ext cx="1139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  <p:graphicFrame>
        <p:nvGraphicFramePr>
          <p:cNvPr id="9" name="Таблица 9"/>
          <p:cNvGraphicFramePr>
            <a:graphicFrameLocks xmlns:a="http://schemas.openxmlformats.org/drawingml/2006/main" noGrp="1"/>
          </p:cNvGraphicFramePr>
          <p:nvPr/>
        </p:nvGraphicFramePr>
        <p:xfrm>
          <a:off x="327804" y="1177871"/>
          <a:ext cx="11524890" cy="3708751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{5C22544A-7EE6-4342-B048-85BDC9FD1C3A}</a:tableStyleId>
              </a:tblPr>
              <a:tblGrid>
                <a:gridCol w="4216148"/>
                <a:gridCol w="7308742"/>
              </a:tblGrid>
              <a:tr h="470931"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u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Наименование предприятия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u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Вид экономической деятельности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477471"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</a:t>
                      </a: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Ярцевский</a:t>
                      </a: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метзавод</a:t>
                      </a: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5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Производство чугуна, стали и ферросплавов;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660059"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</a:t>
                      </a: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УльтраДекор</a:t>
                      </a: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5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Производство фанеры, деревянных фанерованных панелей и аналогичных слоистых материалов, древесных плит из древесины и других одревесневших материалов;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471911"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</a:t>
                      </a: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«Смарт Контейнер»</a:t>
                      </a:r>
                      <a:endParaRPr lang="ru-RU" sz="15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Деятельность вспомогательная прочая, связанная с перевозками;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629728"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ООО «</a:t>
                      </a: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Эггер</a:t>
                      </a: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Древпродукт</a:t>
                      </a: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ГАГАРИН»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Производство фанеры, деревянных фанерованных панелей и аналогичных слоистых материалов, древесных плит из древесины и других одревесневших материалов;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493454"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ПАО «ДОРОГОБУЖ»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Производство удобрений и азотных соединений;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505197"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АО «АКРОН»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Производство удобрений и азотных соединений;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09007" y="147411"/>
            <a:ext cx="11504022" cy="94986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Индустриальные парки, особые экономические зоны, индустриальные техно-парки, территории опережающего развития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47030" y="1049341"/>
            <a:ext cx="11505664" cy="4914220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Индустриальные парки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- Областной государственный индустриальный парк «Феникс»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г. Смоленск, ул. Энгельса, д.23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Специализация: размещение предприятий различной отраслевой направленности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82,5 Га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 b="1">
                <a:latin typeface="Times New Roman"/>
                <a:cs typeface="Times New Roman"/>
              </a:rPr>
              <a:t>- Областной государственный индустриальный парк «Сафоново»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Местонахождения: Смоленская область, </a:t>
            </a:r>
            <a:r>
              <a:rPr lang="ru-RU" sz="1600">
                <a:latin typeface="Times New Roman"/>
                <a:cs typeface="Times New Roman"/>
              </a:rPr>
              <a:t>Сафоновский</a:t>
            </a:r>
            <a:r>
              <a:rPr lang="ru-RU" sz="1600">
                <a:latin typeface="Times New Roman"/>
                <a:cs typeface="Times New Roman"/>
              </a:rPr>
              <a:t> район, г. Сафоново,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ул. Строителей, д. 36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Специализация: размещение предприятий различной отраслевой направленности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130 Га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br>
              <a:rPr lang="ru-RU" sz="1600">
                <a:latin typeface="Times New Roman"/>
                <a:cs typeface="Times New Roman"/>
              </a:rPr>
            </a:br>
            <a:endParaRPr lang="ru-RU" sz="1600">
              <a:latin typeface="Times New Roman"/>
              <a:cs typeface="Times New Roman"/>
            </a:endParaRPr>
          </a:p>
          <a:p>
            <a:pPr marL="0" indent="0" algn="ctr">
              <a:buNone/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347029" y="6451747"/>
            <a:ext cx="11643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90162" y="1262744"/>
            <a:ext cx="11402147" cy="5013770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1800" b="1">
                <a:latin typeface="Times New Roman"/>
                <a:cs typeface="Times New Roman"/>
              </a:rPr>
              <a:t>Особые экономические зоны</a:t>
            </a:r>
            <a:endParaRPr/>
          </a:p>
          <a:p>
            <a:pPr marL="0" indent="0" algn="just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 Особая экономическая зона промышленно – производственного типа «</a:t>
            </a:r>
            <a:r>
              <a:rPr lang="ru-RU" sz="1600">
                <a:latin typeface="Times New Roman"/>
                <a:cs typeface="Times New Roman"/>
              </a:rPr>
              <a:t>Стабна</a:t>
            </a:r>
            <a:r>
              <a:rPr lang="ru-RU" sz="1600">
                <a:latin typeface="Times New Roman"/>
                <a:cs typeface="Times New Roman"/>
              </a:rPr>
              <a:t>»</a:t>
            </a:r>
            <a:endParaRPr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 нахождения: Смоленская обл., Смоленский р-н, д. </a:t>
            </a:r>
            <a:r>
              <a:rPr lang="ru-RU" sz="1600">
                <a:latin typeface="Times New Roman"/>
                <a:cs typeface="Times New Roman"/>
              </a:rPr>
              <a:t>Стабна</a:t>
            </a:r>
            <a:r>
              <a:rPr lang="ru-RU" sz="1600">
                <a:latin typeface="Times New Roman"/>
                <a:cs typeface="Times New Roman"/>
              </a:rPr>
              <a:t> ул. Заозерная, д. 35</a:t>
            </a:r>
            <a:endParaRPr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Специализация: промышленно - производственная</a:t>
            </a:r>
            <a:endParaRPr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Площадь: 348,1Га</a:t>
            </a:r>
            <a:endParaRPr/>
          </a:p>
          <a:p>
            <a:pPr marL="0" indent="0" algn="ctr">
              <a:buNone/>
              <a:defRPr/>
            </a:pPr>
            <a:r>
              <a:rPr lang="ru-RU" sz="1800" b="1">
                <a:latin typeface="Times New Roman"/>
                <a:cs typeface="Times New Roman"/>
              </a:rPr>
              <a:t>Территории опережающего развития</a:t>
            </a:r>
            <a:endParaRPr/>
          </a:p>
          <a:p>
            <a:pPr marL="0" indent="0"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- ТОСЭР «Дорогобуж»</a:t>
            </a:r>
            <a:endParaRPr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Местонахождение: границы Дорогобужского городского поселения Дорогобужского района (Смоленской обл.)</a:t>
            </a:r>
            <a:endParaRPr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Специализация: Перечень классов ОКВЭД, включающих виды экономической деятельности, осуществление которых допускается в результате реализации инвестиционных проектов на ТОСЭР «Дорогобуж: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1.Растениеводство и животноводство, охота и предоставление соответствующих услуг в этих областях.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2. Производство пищевых продуктов.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3. Производство безалкогольных напитков, производство минеральных вод и прочих питьевых вод в бутылках.</a:t>
            </a:r>
            <a:endParaRPr/>
          </a:p>
          <a:p>
            <a:pPr marL="88900" indent="0">
              <a:defRPr/>
            </a:pPr>
            <a:r>
              <a:rPr lang="ru-RU" sz="1700">
                <a:latin typeface="Times New Roman"/>
                <a:cs typeface="Times New Roman"/>
              </a:rPr>
              <a:t>4. Производство текстильных изделий.</a:t>
            </a:r>
            <a:endParaRPr/>
          </a:p>
          <a:p>
            <a:pPr marL="88900" lvl="0" indent="0">
              <a:buNone/>
              <a:defRPr/>
            </a:pPr>
            <a:endParaRPr lang="ru-RU" sz="1700">
              <a:latin typeface="Times New Roman"/>
              <a:cs typeface="Times New Roman"/>
            </a:endParaRPr>
          </a:p>
          <a:p>
            <a:pPr marL="0" indent="0">
              <a:lnSpc>
                <a:spcPct val="110000"/>
              </a:lnSpc>
              <a:buNone/>
              <a:defRPr/>
            </a:pPr>
            <a:endParaRPr lang="ru-RU" sz="1600">
              <a:latin typeface="Times New Roman"/>
              <a:ea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 sz="1800" i="0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 sz="1800" i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390162" y="6438333"/>
            <a:ext cx="11315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209007" y="147411"/>
            <a:ext cx="11504022" cy="94986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Индустриальные парки, особые экономические зоны, индустриальные техно-парки, территории опережающего развития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29777" y="1262744"/>
            <a:ext cx="11617808" cy="5013770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1800" b="1">
                <a:latin typeface="Times New Roman"/>
                <a:cs typeface="Times New Roman"/>
              </a:rPr>
              <a:t>Территории опережающего развития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5. Производство одежды.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6. Производство кожи и изделий из кожи.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7. Обработка древесины и производство изделий из дерева и пробки, кроме мебели, производство изделий из соломки и материалов для плетения.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8. Деятельность полиграфическая и копирование носителей информации.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9. Производство химических веществ и химических продуктов (за исключением производства удобрений и азотных соединений).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10. Производство лекарственных средств и материалов, применяемых в медицинских целях.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11. Производство резиновых и пластмассовых изделий.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12. Производство прочей неметаллической минеральной продукции.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13. Производство готовых металлических изделий, кроме машин и оборудования.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14. Производство мебели.</a:t>
            </a:r>
            <a:endParaRPr/>
          </a:p>
          <a:p>
            <a:pPr marL="88900" indent="0">
              <a:defRPr/>
            </a:pPr>
            <a:r>
              <a:rPr lang="ru-RU" sz="1600">
                <a:latin typeface="Times New Roman"/>
                <a:cs typeface="Times New Roman"/>
              </a:rPr>
              <a:t>15. Производство прочих готовых изделий.</a:t>
            </a:r>
            <a:endParaRPr/>
          </a:p>
          <a:p>
            <a:pPr marL="88900" lvl="0" indent="0">
              <a:defRPr/>
            </a:pPr>
            <a:endParaRPr lang="ru-RU" sz="1600">
              <a:latin typeface="Times New Roman"/>
              <a:cs typeface="Times New Roman"/>
            </a:endParaRPr>
          </a:p>
          <a:p>
            <a:pPr marL="88900" lvl="0" indent="0">
              <a:defRPr/>
            </a:pPr>
            <a:endParaRPr lang="ru-RU" sz="1600">
              <a:latin typeface="Times New Roman"/>
              <a:cs typeface="Times New Roman"/>
            </a:endParaRPr>
          </a:p>
          <a:p>
            <a:pPr marL="88900" lvl="0" indent="0">
              <a:defRPr/>
            </a:pPr>
            <a:endParaRPr lang="ru-RU" sz="1800"/>
          </a:p>
          <a:p>
            <a:pPr marL="88900" lvl="0" indent="0">
              <a:defRPr/>
            </a:pPr>
            <a:endParaRPr lang="ru-RU" sz="1700">
              <a:latin typeface="Times New Roman"/>
              <a:cs typeface="Times New Roman"/>
            </a:endParaRPr>
          </a:p>
          <a:p>
            <a:pPr marL="0" indent="0">
              <a:lnSpc>
                <a:spcPct val="110000"/>
              </a:lnSpc>
              <a:buNone/>
              <a:defRPr/>
            </a:pPr>
            <a:endParaRPr lang="ru-RU" sz="1600">
              <a:latin typeface="Times New Roman"/>
              <a:ea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 sz="1800" i="0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 sz="1800" i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329777" y="6441978"/>
            <a:ext cx="11790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209007" y="147411"/>
            <a:ext cx="11504022" cy="94986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Индустриальные парки, особые экономические зоны, индустриальные техно-парки, территории опережающего развития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38404" y="1262744"/>
            <a:ext cx="11497038" cy="5013770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1800" b="1">
                <a:latin typeface="Times New Roman"/>
                <a:cs typeface="Times New Roman"/>
              </a:rPr>
              <a:t>Территории опережающего развития</a:t>
            </a:r>
            <a:endParaRPr lang="ru-RU" sz="1800">
              <a:latin typeface="Times New Roman"/>
              <a:cs typeface="Times New Roman"/>
            </a:endParaRPr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16. Деятельность по предоставлению мест для временного проживания.</a:t>
            </a:r>
            <a:endParaRPr/>
          </a:p>
          <a:p>
            <a:pPr marL="88900" indent="0">
              <a:defRPr/>
            </a:pPr>
            <a:r>
              <a:rPr lang="ru-RU" sz="1600">
                <a:latin typeface="Times New Roman"/>
                <a:cs typeface="Times New Roman"/>
              </a:rPr>
              <a:t>17. Прокат и аренда предметов личного пользования и хозяйственно-бытового назначения.</a:t>
            </a:r>
            <a:endParaRPr/>
          </a:p>
          <a:p>
            <a:pPr marL="88900" indent="0">
              <a:defRPr/>
            </a:pPr>
            <a:r>
              <a:rPr lang="ru-RU" sz="1600">
                <a:latin typeface="Times New Roman"/>
                <a:cs typeface="Times New Roman"/>
              </a:rPr>
              <a:t>18. Деятельность центров обработки телефонных вызовов.</a:t>
            </a:r>
            <a:endParaRPr/>
          </a:p>
          <a:p>
            <a:pPr marL="88900" indent="0">
              <a:defRPr/>
            </a:pPr>
            <a:r>
              <a:rPr lang="ru-RU" sz="1600">
                <a:latin typeface="Times New Roman"/>
                <a:cs typeface="Times New Roman"/>
              </a:rPr>
              <a:t>19. Деятельность по упаковыванию товаров.</a:t>
            </a:r>
            <a:endParaRPr/>
          </a:p>
          <a:p>
            <a:pPr marL="88900" indent="0">
              <a:defRPr/>
            </a:pPr>
            <a:r>
              <a:rPr lang="ru-RU" sz="1600">
                <a:latin typeface="Times New Roman"/>
                <a:cs typeface="Times New Roman"/>
              </a:rPr>
              <a:t>20. Деятельность в области здравоохранения.</a:t>
            </a:r>
            <a:endParaRPr/>
          </a:p>
          <a:p>
            <a:pPr marL="88900" indent="0">
              <a:defRPr/>
            </a:pPr>
            <a:r>
              <a:rPr lang="ru-RU" sz="1600">
                <a:latin typeface="Times New Roman"/>
                <a:cs typeface="Times New Roman"/>
              </a:rPr>
              <a:t>21. Деятельность в области спорта, отдыха и развлечений.</a:t>
            </a:r>
            <a:endParaRPr/>
          </a:p>
          <a:p>
            <a:pPr marL="88900" indent="0">
              <a:defRPr/>
            </a:pPr>
            <a:r>
              <a:rPr lang="ru-RU" sz="1600">
                <a:latin typeface="Times New Roman"/>
                <a:cs typeface="Times New Roman"/>
              </a:rPr>
              <a:t>22. Стирка и химическая чистка текстильных и меховых изделий.</a:t>
            </a:r>
            <a:endParaRPr/>
          </a:p>
          <a:p>
            <a:pPr marL="88900" indent="0">
              <a:defRPr/>
            </a:pPr>
            <a:r>
              <a:rPr lang="ru-RU" sz="1600">
                <a:latin typeface="Times New Roman"/>
                <a:cs typeface="Times New Roman"/>
              </a:rPr>
              <a:t>23. Производство бумаги и бумажных изделий.</a:t>
            </a:r>
            <a:endParaRPr/>
          </a:p>
          <a:p>
            <a:pPr marL="88900" indent="0">
              <a:defRPr/>
            </a:pPr>
            <a:r>
              <a:rPr lang="ru-RU" sz="1600">
                <a:latin typeface="Times New Roman"/>
                <a:cs typeface="Times New Roman"/>
              </a:rPr>
              <a:t>24. Производство компьютеров, электронных и оптических изделий.</a:t>
            </a:r>
            <a:endParaRPr/>
          </a:p>
          <a:p>
            <a:pPr marL="88900" indent="0">
              <a:defRPr/>
            </a:pPr>
            <a:r>
              <a:rPr lang="ru-RU" sz="1600">
                <a:latin typeface="Times New Roman"/>
                <a:cs typeface="Times New Roman"/>
              </a:rPr>
              <a:t>25. Производство электрического оборудования.</a:t>
            </a:r>
            <a:endParaRPr/>
          </a:p>
          <a:p>
            <a:pPr marL="88900" indent="0">
              <a:defRPr/>
            </a:pPr>
            <a:r>
              <a:rPr lang="ru-RU" sz="1600">
                <a:latin typeface="Times New Roman"/>
                <a:cs typeface="Times New Roman"/>
              </a:rPr>
              <a:t>26. Производство машин и оборудования, не включенного в другие группировки.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27. Производство автотранспортных средств, прицепов и полуприцепов. </a:t>
            </a:r>
            <a:endParaRPr/>
          </a:p>
          <a:p>
            <a:pPr marL="88900" indent="0">
              <a:buNone/>
              <a:defRPr/>
            </a:pPr>
            <a:endParaRPr lang="ru-RU" sz="1600">
              <a:latin typeface="Times New Roman"/>
              <a:cs typeface="Times New Roman"/>
            </a:endParaRPr>
          </a:p>
          <a:p>
            <a:pPr marL="88900" lvl="0" indent="0">
              <a:defRPr/>
            </a:pPr>
            <a:endParaRPr lang="ru-RU" sz="1600">
              <a:latin typeface="Times New Roman"/>
              <a:cs typeface="Times New Roman"/>
            </a:endParaRPr>
          </a:p>
          <a:p>
            <a:pPr marL="88900" lvl="0" indent="0">
              <a:defRPr/>
            </a:pPr>
            <a:endParaRPr lang="ru-RU" sz="1800"/>
          </a:p>
          <a:p>
            <a:pPr marL="88900" lvl="0" indent="0">
              <a:defRPr/>
            </a:pPr>
            <a:endParaRPr lang="ru-RU" sz="1700">
              <a:latin typeface="Times New Roman"/>
              <a:cs typeface="Times New Roman"/>
            </a:endParaRPr>
          </a:p>
          <a:p>
            <a:pPr marL="0" indent="0">
              <a:lnSpc>
                <a:spcPct val="110000"/>
              </a:lnSpc>
              <a:buNone/>
              <a:defRPr/>
            </a:pPr>
            <a:endParaRPr lang="ru-RU" sz="1600">
              <a:latin typeface="Times New Roman"/>
              <a:ea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 sz="1800" i="0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 sz="1800" i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338403" y="6441978"/>
            <a:ext cx="11591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209007" y="147411"/>
            <a:ext cx="11504022" cy="94986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Индустриальные парки, особые экономические зоны, индустриальные техно-парки, территории опережающего развития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29778" y="1262744"/>
            <a:ext cx="11471158" cy="2914049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1800" b="1">
                <a:latin typeface="Times New Roman"/>
                <a:cs typeface="Times New Roman"/>
              </a:rPr>
              <a:t>Территории опережающего развития</a:t>
            </a:r>
            <a:endParaRPr lang="ru-RU" sz="1700">
              <a:latin typeface="Times New Roman"/>
              <a:cs typeface="Times New Roman"/>
            </a:endParaRPr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28. Производство прочих транспортных средств и оборудования.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29. Складское хозяйство и вспомогательная транспортная деятельность.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30. Деятельность по предоставлению продуктов питания и напитков.</a:t>
            </a:r>
            <a:endParaRPr/>
          </a:p>
          <a:p>
            <a:pPr marL="88900" lvl="0" indent="0">
              <a:defRPr/>
            </a:pPr>
            <a:r>
              <a:rPr lang="ru-RU" sz="1600">
                <a:latin typeface="Times New Roman"/>
                <a:cs typeface="Times New Roman"/>
              </a:rPr>
              <a:t>31. Деятельность туристических агентств и прочих организаций, предоставляющих услуги в сфере туризма.</a:t>
            </a:r>
            <a:endParaRPr/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ru-RU" sz="1600">
                <a:latin typeface="Times New Roman"/>
                <a:cs typeface="Times New Roman"/>
              </a:rPr>
              <a:t>    Площадь: 1834 Га.</a:t>
            </a:r>
            <a:endParaRPr/>
          </a:p>
          <a:p>
            <a:pPr marL="0" indent="0">
              <a:lnSpc>
                <a:spcPct val="110000"/>
              </a:lnSpc>
              <a:buNone/>
              <a:defRPr/>
            </a:pPr>
            <a:endParaRPr lang="ru-RU" sz="1600">
              <a:latin typeface="Times New Roman"/>
              <a:ea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 sz="1800" i="0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 sz="1800" i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329777" y="6441978"/>
            <a:ext cx="115574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u="sng">
                <a:latin typeface="Times New Roman"/>
                <a:cs typeface="Times New Roman"/>
              </a:rPr>
              <a:t>Источник</a:t>
            </a:r>
            <a:r>
              <a:rPr lang="ru-RU" sz="1200">
                <a:latin typeface="Times New Roman"/>
                <a:cs typeface="Times New Roman"/>
              </a:rPr>
              <a:t>: письмо Департамента Смоленской области по транспорту и дорожному хозяйству от 20.02.23 № исх. 0743/04</a:t>
            </a:r>
            <a:endParaRPr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209007" y="147411"/>
            <a:ext cx="11504022" cy="94986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Индустриальные парки, особые экономические зоны, индустриальные техно-парки, территории опережающего развития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Р7-Офис/7.3.3.0</Application>
  <DocSecurity>0</DocSecurity>
  <PresentationFormat>Широкоэкранный</PresentationFormat>
  <Paragraphs>0</Paragraphs>
  <Slides>38</Slides>
  <Notes>38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ПАСПОРТ Региона Российской Федерации Владимирская область</dc:title>
  <dc:subject/>
  <dc:creator>Ольга</dc:creator>
  <cp:keywords/>
  <dc:description/>
  <dc:identifier/>
  <dc:language/>
  <cp:lastModifiedBy/>
  <cp:revision>276</cp:revision>
  <dcterms:created xsi:type="dcterms:W3CDTF">2022-06-25T20:20:45Z</dcterms:created>
  <dcterms:modified xsi:type="dcterms:W3CDTF">2025-03-11T05:10:47Z</dcterms:modified>
  <cp:category/>
  <cp:contentStatus/>
  <cp:version/>
</cp:coreProperties>
</file>